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361" r:id="rId2"/>
    <p:sldId id="279" r:id="rId3"/>
    <p:sldId id="350" r:id="rId4"/>
    <p:sldId id="289" r:id="rId5"/>
    <p:sldId id="366" r:id="rId6"/>
    <p:sldId id="415" r:id="rId7"/>
    <p:sldId id="416" r:id="rId8"/>
    <p:sldId id="417" r:id="rId9"/>
    <p:sldId id="418" r:id="rId10"/>
    <p:sldId id="365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351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473" r:id="rId59"/>
    <p:sldId id="474" r:id="rId60"/>
    <p:sldId id="475" r:id="rId61"/>
    <p:sldId id="476" r:id="rId62"/>
    <p:sldId id="477" r:id="rId63"/>
    <p:sldId id="478" r:id="rId64"/>
    <p:sldId id="479" r:id="rId65"/>
    <p:sldId id="480" r:id="rId66"/>
    <p:sldId id="360" r:id="rId67"/>
  </p:sldIdLst>
  <p:sldSz cx="12192000" cy="6858000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Calibri Light" panose="020F0302020204030204" pitchFamily="34" charset="0"/>
      <p:regular r:id="rId74"/>
      <p:italic r:id="rId75"/>
    </p:embeddedFont>
    <p:embeddedFont>
      <p:font typeface="Raleway" panose="020B0003030101060003" pitchFamily="34" charset="0"/>
      <p:regular r:id="rId76"/>
      <p:bold r:id="rId77"/>
      <p:italic r:id="rId78"/>
      <p:boldItalic r:id="rId79"/>
    </p:embeddedFont>
    <p:embeddedFont>
      <p:font typeface="Raleway Bold" panose="020B0803030101060003" pitchFamily="34" charset="0"/>
      <p:bold r:id="rId80"/>
    </p:embeddedFont>
    <p:embeddedFont>
      <p:font typeface="Raleway Light" panose="020B0403030101060003" pitchFamily="34" charset="0"/>
      <p:regular r:id="rId81"/>
      <p:italic r:id="rId82"/>
    </p:embeddedFont>
    <p:embeddedFont>
      <p:font typeface="Segoe UI" panose="020B0502040204020203" pitchFamily="34" charset="0"/>
      <p:regular r:id="rId83"/>
      <p:bold r:id="rId84"/>
      <p:italic r:id="rId85"/>
      <p:boldItalic r:id="rId8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ires Farias" initials="TF" lastIdx="52" clrIdx="0">
    <p:extLst>
      <p:ext uri="{19B8F6BF-5375-455C-9EA6-DF929625EA0E}">
        <p15:presenceInfo xmlns:p15="http://schemas.microsoft.com/office/powerpoint/2012/main" userId="S-1-5-21-2598535401-1994015549-4142399114-24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84D"/>
    <a:srgbClr val="EE902C"/>
    <a:srgbClr val="A95646"/>
    <a:srgbClr val="E46B34"/>
    <a:srgbClr val="7F7F7F"/>
    <a:srgbClr val="B4696D"/>
    <a:srgbClr val="CB6743"/>
    <a:srgbClr val="C5695C"/>
    <a:srgbClr val="EDEDED"/>
    <a:srgbClr val="EC7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>
        <p:scale>
          <a:sx n="106" d="100"/>
          <a:sy n="106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5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09940955364165E-2"/>
          <c:y val="0.187795689899971"/>
          <c:w val="0.9424447153063068"/>
          <c:h val="0.5014279099226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rgbClr val="6548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A-41EF-B3D6-822C188206D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Possuidores de plano de saúde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A-41EF-B3D6-822C18820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4831056"/>
        <c:axId val="854834336"/>
      </c:barChart>
      <c:catAx>
        <c:axId val="8548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834336"/>
        <c:crosses val="autoZero"/>
        <c:auto val="1"/>
        <c:lblAlgn val="ctr"/>
        <c:lblOffset val="100"/>
        <c:noMultiLvlLbl val="0"/>
      </c:catAx>
      <c:valAx>
        <c:axId val="854834336"/>
        <c:scaling>
          <c:orientation val="minMax"/>
          <c:max val="100"/>
        </c:scaling>
        <c:delete val="1"/>
        <c:axPos val="l"/>
        <c:numFmt formatCode="####" sourceLinked="1"/>
        <c:majorTickMark val="none"/>
        <c:minorTickMark val="none"/>
        <c:tickLblPos val="nextTo"/>
        <c:crossAx val="85483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665176620858198E-3"/>
          <c:y val="0.82667646263898142"/>
          <c:w val="0.99673352129782433"/>
          <c:h val="0.17332353736101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53770792973897"/>
          <c:y val="4.101297648227268E-2"/>
          <c:w val="0.47646229207026092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D-4061-91E4-81A99820A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Menos de 1 mês</c:v>
                </c:pt>
                <c:pt idx="1">
                  <c:v>1 mês</c:v>
                </c:pt>
                <c:pt idx="2">
                  <c:v>2 meses</c:v>
                </c:pt>
                <c:pt idx="3">
                  <c:v>3 meses</c:v>
                </c:pt>
                <c:pt idx="4">
                  <c:v>Entre 4 e 6 meses</c:v>
                </c:pt>
                <c:pt idx="5">
                  <c:v>Entre 7 e 12 meses</c:v>
                </c:pt>
                <c:pt idx="6">
                  <c:v>Mais de 12 meses</c:v>
                </c:pt>
              </c:strCache>
            </c:strRef>
          </c:cat>
          <c:val>
            <c:numRef>
              <c:f>Planilha1!$B$2:$B$8</c:f>
              <c:numCache>
                <c:formatCode>####</c:formatCode>
                <c:ptCount val="7"/>
                <c:pt idx="0">
                  <c:v>2.775271305290286</c:v>
                </c:pt>
                <c:pt idx="1">
                  <c:v>31.862220972080955</c:v>
                </c:pt>
                <c:pt idx="2">
                  <c:v>18.112690130766406</c:v>
                </c:pt>
                <c:pt idx="3">
                  <c:v>17.862317152195025</c:v>
                </c:pt>
                <c:pt idx="4">
                  <c:v>19.674273581107123</c:v>
                </c:pt>
                <c:pt idx="5">
                  <c:v>6.8982777036098746</c:v>
                </c:pt>
                <c:pt idx="6">
                  <c:v>2.8149491549504826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4D-4061-91E4-81A99820A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53770792973897"/>
          <c:y val="4.101297648227268E-2"/>
          <c:w val="0.47646229207026092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7-4EB7-A0E9-1C53A59684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Menos de 1 mês</c:v>
                </c:pt>
                <c:pt idx="1">
                  <c:v>1 mês</c:v>
                </c:pt>
                <c:pt idx="2">
                  <c:v>2 meses</c:v>
                </c:pt>
                <c:pt idx="3">
                  <c:v>3 meses</c:v>
                </c:pt>
                <c:pt idx="4">
                  <c:v>Entre 4 e 6 meses</c:v>
                </c:pt>
                <c:pt idx="5">
                  <c:v>Entre 7 e 12 meses</c:v>
                </c:pt>
                <c:pt idx="6">
                  <c:v>Mais de 12 meses</c:v>
                </c:pt>
              </c:strCache>
            </c:strRef>
          </c:cat>
          <c:val>
            <c:numRef>
              <c:f>Planilha1!$B$2:$B$8</c:f>
              <c:numCache>
                <c:formatCode>####</c:formatCode>
                <c:ptCount val="7"/>
                <c:pt idx="0">
                  <c:v>2.6522526963344744</c:v>
                </c:pt>
                <c:pt idx="1">
                  <c:v>28.976463043331552</c:v>
                </c:pt>
                <c:pt idx="2">
                  <c:v>17.461779861071502</c:v>
                </c:pt>
                <c:pt idx="3">
                  <c:v>15.833173386979627</c:v>
                </c:pt>
                <c:pt idx="4">
                  <c:v>22.731610863701526</c:v>
                </c:pt>
                <c:pt idx="5">
                  <c:v>9.8427897821943731</c:v>
                </c:pt>
                <c:pt idx="6">
                  <c:v>2.5019303663870258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7-4EB7-A0E9-1C53A59684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53770792973897"/>
          <c:y val="4.101297648227268E-2"/>
          <c:w val="0.47646229207026092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6AE-4CDF-A3E0-DCFD858A07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6AE-4CDF-A3E0-DCFD858A07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Menos de 1 mês</c:v>
                </c:pt>
                <c:pt idx="1">
                  <c:v>1 mês</c:v>
                </c:pt>
                <c:pt idx="2">
                  <c:v>2 meses</c:v>
                </c:pt>
                <c:pt idx="3">
                  <c:v>3 meses</c:v>
                </c:pt>
                <c:pt idx="4">
                  <c:v>Entre 4 e 6 meses</c:v>
                </c:pt>
                <c:pt idx="5">
                  <c:v>Entre 7 e 12 meses</c:v>
                </c:pt>
                <c:pt idx="6">
                  <c:v>Mais de 12 meses</c:v>
                </c:pt>
              </c:strCache>
            </c:strRef>
          </c:cat>
          <c:val>
            <c:numRef>
              <c:f>Planilha1!$B$2:$B$8</c:f>
              <c:numCache>
                <c:formatCode>####</c:formatCode>
                <c:ptCount val="7"/>
                <c:pt idx="0">
                  <c:v>2.8309548284642894</c:v>
                </c:pt>
                <c:pt idx="1">
                  <c:v>17.84827135859106</c:v>
                </c:pt>
                <c:pt idx="2">
                  <c:v>13.40487878549289</c:v>
                </c:pt>
                <c:pt idx="3">
                  <c:v>15.294742561164385</c:v>
                </c:pt>
                <c:pt idx="4">
                  <c:v>32.882993222729617</c:v>
                </c:pt>
                <c:pt idx="5">
                  <c:v>13.422624451785044</c:v>
                </c:pt>
                <c:pt idx="6">
                  <c:v>4.3155347917728131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AE-4CDF-A3E0-DCFD858A07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C-4306-AA1A-DC90FF70531B}"/>
              </c:ext>
            </c:extLst>
          </c:dPt>
          <c:dPt>
            <c:idx val="1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5C-4306-AA1A-DC90FF705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Utiliza apenas em uma necessidade médica</c:v>
                </c:pt>
                <c:pt idx="1">
                  <c:v>Utilizo constantemente, 
como rotina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74.641469032048718</c:v>
                </c:pt>
                <c:pt idx="1">
                  <c:v>25.022773143335986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5C-4306-AA1A-DC90FF7053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9-47B2-AB4C-B07AC40559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BB9-47B2-AB4C-B07AC4055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Busco ou acesso pela internet
 assim que fica pronto</c:v>
                </c:pt>
                <c:pt idx="1">
                  <c:v>Busco ou acesso pela internet
 bem depois que fica pronto</c:v>
                </c:pt>
                <c:pt idx="2">
                  <c:v>Não busco e nem acesso pela internet ou esqueço dos exames</c:v>
                </c:pt>
                <c:pt idx="3">
                  <c:v>Não sei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72.294403593346075</c:v>
                </c:pt>
                <c:pt idx="1">
                  <c:v>18.717929143477217</c:v>
                </c:pt>
                <c:pt idx="2">
                  <c:v>7.1150041068047409</c:v>
                </c:pt>
                <c:pt idx="3">
                  <c:v>1.8726631563718135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B9-47B2-AB4C-B07AC40559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5E-4A3B-916F-C3ED2F534F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5E-4A3B-916F-C3ED2F534F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Idosos</c:v>
                </c:pt>
                <c:pt idx="1">
                  <c:v>Crianças</c:v>
                </c:pt>
                <c:pt idx="2">
                  <c:v>Adultos</c:v>
                </c:pt>
                <c:pt idx="3">
                  <c:v>Jovens</c:v>
                </c:pt>
                <c:pt idx="4">
                  <c:v>Adolescentes</c:v>
                </c:pt>
                <c:pt idx="5">
                  <c:v>Não sei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>
                  <c:v>41.446715725423353</c:v>
                </c:pt>
                <c:pt idx="1">
                  <c:v>31.67141083135591</c:v>
                </c:pt>
                <c:pt idx="2">
                  <c:v>21.327581895511916</c:v>
                </c:pt>
                <c:pt idx="3">
                  <c:v>2.9314980518162241</c:v>
                </c:pt>
                <c:pt idx="4">
                  <c:v>1.0895746437722817</c:v>
                </c:pt>
                <c:pt idx="5">
                  <c:v>1.5332188521203813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5E-4A3B-916F-C3ED2F534F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09-4A3B-B59F-04CBF7F839F8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09-4A3B-B59F-04CBF7F839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09-4A3B-B59F-04CBF7F839F8}"/>
                </c:ext>
              </c:extLst>
            </c:dLbl>
            <c:dLbl>
              <c:idx val="1"/>
              <c:layout>
                <c:manualLayout>
                  <c:x val="1.3221755697907973E-2"/>
                  <c:y val="-3.539209205040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09-4A3B-B59F-04CBF7F83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62.433908086998642</c:v>
                </c:pt>
                <c:pt idx="1">
                  <c:v>37.566091913001159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09-4A3B-B59F-04CBF7F839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B1-415E-AD6D-925730DEC9AB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6B1-415E-AD6D-925730DEC9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Muito necessário</c:v>
                </c:pt>
                <c:pt idx="1">
                  <c:v>Necessário</c:v>
                </c:pt>
                <c:pt idx="2">
                  <c:v>Desnecessário</c:v>
                </c:pt>
                <c:pt idx="3">
                  <c:v>Muito desnecessário</c:v>
                </c:pt>
                <c:pt idx="4">
                  <c:v>Não sei</c:v>
                </c:pt>
              </c:strCache>
            </c:strRef>
          </c:cat>
          <c:val>
            <c:numRef>
              <c:f>Planilha1!$B$2:$B$6</c:f>
              <c:numCache>
                <c:formatCode>####</c:formatCode>
                <c:ptCount val="5"/>
                <c:pt idx="0">
                  <c:v>15.923103268804974</c:v>
                </c:pt>
                <c:pt idx="1">
                  <c:v>67.336113287152472</c:v>
                </c:pt>
                <c:pt idx="2">
                  <c:v>13.69423888657728</c:v>
                </c:pt>
                <c:pt idx="3">
                  <c:v>1.2727121919902804</c:v>
                </c:pt>
                <c:pt idx="4">
                  <c:v>1.773832365475094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B1-415E-AD6D-925730DEC9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3D-46E5-AA64-1A762FC35C64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3D-46E5-AA64-1A762FC35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desejado</c:v>
                </c:pt>
                <c:pt idx="1">
                  <c:v>Desejado</c:v>
                </c:pt>
                <c:pt idx="2">
                  <c:v>Pouco desejado</c:v>
                </c:pt>
                <c:pt idx="3">
                  <c:v>Nada desejado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16.626894760097652</c:v>
                </c:pt>
                <c:pt idx="1">
                  <c:v>56.707748265904762</c:v>
                </c:pt>
                <c:pt idx="2">
                  <c:v>19.258903461203367</c:v>
                </c:pt>
                <c:pt idx="3">
                  <c:v>7.4064535127943447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D-46E5-AA64-1A762FC35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EB-4ED1-AA19-A5BF5869434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0EB-4ED1-AA19-A5BF586943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Casa própria</c:v>
                </c:pt>
                <c:pt idx="1">
                  <c:v>Plano de saúde</c:v>
                </c:pt>
                <c:pt idx="2">
                  <c:v>Viagem</c:v>
                </c:pt>
                <c:pt idx="3">
                  <c:v>Automóvel</c:v>
                </c:pt>
                <c:pt idx="4">
                  <c:v>Lazer</c:v>
                </c:pt>
                <c:pt idx="5">
                  <c:v>Não sei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>
                  <c:v>70.642849162647607</c:v>
                </c:pt>
                <c:pt idx="1">
                  <c:v>22.059378578365063</c:v>
                </c:pt>
                <c:pt idx="2">
                  <c:v>2.5244865789482875</c:v>
                </c:pt>
                <c:pt idx="3">
                  <c:v>2.2918873719386945</c:v>
                </c:pt>
                <c:pt idx="4">
                  <c:v>1.0799931483698852</c:v>
                </c:pt>
                <c:pt idx="5">
                  <c:v>1.4014051597305714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EB-4ED1-AA19-A5BF586943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210073494437467E-2"/>
          <c:w val="0.99998601358376504"/>
          <c:h val="0.6440135263282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rgbClr val="6548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16 a 19 anos</c:v>
                </c:pt>
                <c:pt idx="1">
                  <c:v>20 a 29 anos</c:v>
                </c:pt>
                <c:pt idx="2">
                  <c:v>30 a 39 anos</c:v>
                </c:pt>
                <c:pt idx="3">
                  <c:v>40 a 49 anos</c:v>
                </c:pt>
                <c:pt idx="4">
                  <c:v>50 a 59 anos</c:v>
                </c:pt>
                <c:pt idx="5">
                  <c:v>60 anos ou mais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 formatCode="General">
                  <c:v>9</c:v>
                </c:pt>
                <c:pt idx="1">
                  <c:v>24</c:v>
                </c:pt>
                <c:pt idx="2">
                  <c:v>21</c:v>
                </c:pt>
                <c:pt idx="3" formatCode="General">
                  <c:v>18</c:v>
                </c:pt>
                <c:pt idx="4" formatCode="General">
                  <c:v>13</c:v>
                </c:pt>
                <c:pt idx="5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1-430F-9C78-74D6DC563AF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Possuidores de plano de saúde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16 a 19 anos</c:v>
                </c:pt>
                <c:pt idx="1">
                  <c:v>20 a 29 anos</c:v>
                </c:pt>
                <c:pt idx="2">
                  <c:v>30 a 39 anos</c:v>
                </c:pt>
                <c:pt idx="3">
                  <c:v>40 a 49 anos</c:v>
                </c:pt>
                <c:pt idx="4">
                  <c:v>50 a 59 anos</c:v>
                </c:pt>
                <c:pt idx="5">
                  <c:v>60 anos ou mais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6</c:v>
                </c:pt>
                <c:pt idx="1">
                  <c:v>18</c:v>
                </c:pt>
                <c:pt idx="2">
                  <c:v>25</c:v>
                </c:pt>
                <c:pt idx="3">
                  <c:v>20</c:v>
                </c:pt>
                <c:pt idx="4">
                  <c:v>14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1-430F-9C78-74D6DC563A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4831056"/>
        <c:axId val="854834336"/>
      </c:barChart>
      <c:catAx>
        <c:axId val="8548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834336"/>
        <c:crosses val="autoZero"/>
        <c:auto val="1"/>
        <c:lblAlgn val="ctr"/>
        <c:lblOffset val="100"/>
        <c:noMultiLvlLbl val="0"/>
      </c:catAx>
      <c:valAx>
        <c:axId val="854834336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5483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536423409452935"/>
          <c:w val="0.94745167236574335"/>
          <c:h val="9.7106089777731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1-4A11-A5F1-C584BA5C7F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81-4A11-A5F1-C584BA5C7F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Questões financeiras</c:v>
                </c:pt>
                <c:pt idx="1">
                  <c:v>A empresa em que trabalho não oferece</c:v>
                </c:pt>
                <c:pt idx="2">
                  <c:v>Aguardo ter um emprego com esse benefício</c:v>
                </c:pt>
                <c:pt idx="3">
                  <c:v>Dificuldades para contratar um plano de saúde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76.144549233664833</c:v>
                </c:pt>
                <c:pt idx="1">
                  <c:v>9.7151066477956665</c:v>
                </c:pt>
                <c:pt idx="2">
                  <c:v>8.5073426171885167</c:v>
                </c:pt>
                <c:pt idx="3">
                  <c:v>4.4751451703427474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81-4A11-A5F1-C584BA5C7F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A2-ACBB-6010D8CAF3D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55-4CA2-ACBB-6010D8CAF3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Nunca tivemos plano de saúde por questões financeiras</c:v>
                </c:pt>
                <c:pt idx="1">
                  <c:v>Tínhamos plano de saúde, mas perdemos por demissão</c:v>
                </c:pt>
                <c:pt idx="2">
                  <c:v>Nunca tivemos plano de saúde por desinteresse</c:v>
                </c:pt>
                <c:pt idx="3">
                  <c:v>Nunca tivemos plano de saúde por não saber contratar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60.149326700205606</c:v>
                </c:pt>
                <c:pt idx="1">
                  <c:v>26.229671793928432</c:v>
                </c:pt>
                <c:pt idx="2">
                  <c:v>10.787321642346656</c:v>
                </c:pt>
                <c:pt idx="3">
                  <c:v>2.6296751715882922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55-4CA2-ACBB-6010D8CAF3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41-4F8C-BF95-1076A2A90676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41-4F8C-BF95-1076A2A9067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41-4F8C-BF95-1076A2A90676}"/>
                </c:ext>
              </c:extLst>
            </c:dLbl>
            <c:dLbl>
              <c:idx val="1"/>
              <c:layout>
                <c:manualLayout>
                  <c:x val="1.3221755697907973E-2"/>
                  <c:y val="-3.539209205040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41-4F8C-BF95-1076A2A90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41-4F8C-BF95-1076A2A90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84-4D65-9130-E96036E2B4FD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84-4D65-9130-E96036E2B4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84-4D65-9130-E96036E2B4FD}"/>
                </c:ext>
              </c:extLst>
            </c:dLbl>
            <c:dLbl>
              <c:idx val="1"/>
              <c:layout>
                <c:manualLayout>
                  <c:x val="-3.4183435319816137E-2"/>
                  <c:y val="-0.1061762761512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4-4D65-9130-E96036E2B4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4-4D65-9130-E96036E2B4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3-4A2C-928B-225D455FE0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B3-4A2C-928B-225D455FE0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58.388436393233839</c:v>
                </c:pt>
                <c:pt idx="1">
                  <c:v>34.151721058122696</c:v>
                </c:pt>
                <c:pt idx="2">
                  <c:v>7.4598425486435591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3-4A2C-928B-225D455FE0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2B-4EFF-95EE-5A0D20DAA727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2B-4EFF-95EE-5A0D20DAA7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Muito necessário</c:v>
                </c:pt>
                <c:pt idx="1">
                  <c:v>Necessário</c:v>
                </c:pt>
                <c:pt idx="2">
                  <c:v>Desnecessário</c:v>
                </c:pt>
                <c:pt idx="3">
                  <c:v>Muito desnecessário</c:v>
                </c:pt>
                <c:pt idx="4">
                  <c:v>Não sei</c:v>
                </c:pt>
              </c:strCache>
            </c:strRef>
          </c:cat>
          <c:val>
            <c:numRef>
              <c:f>Planilha1!$B$2:$B$6</c:f>
              <c:numCache>
                <c:formatCode>####</c:formatCode>
                <c:ptCount val="5"/>
                <c:pt idx="0">
                  <c:v>13.554488590435076</c:v>
                </c:pt>
                <c:pt idx="1">
                  <c:v>50.650038207651356</c:v>
                </c:pt>
                <c:pt idx="2">
                  <c:v>33.544288173262906</c:v>
                </c:pt>
                <c:pt idx="3">
                  <c:v>1.2970338457919177</c:v>
                </c:pt>
                <c:pt idx="4">
                  <c:v>0.95415118285876344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2B-4EFF-95EE-5A0D20DAA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DC-4F82-A044-139F0AEE62D7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BDC-4F82-A044-139F0AEE62D7}"/>
              </c:ext>
            </c:extLst>
          </c:dPt>
          <c:dPt>
            <c:idx val="2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DC-4F82-A044-139F0AEE62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desejado</c:v>
                </c:pt>
                <c:pt idx="1">
                  <c:v>Desejado</c:v>
                </c:pt>
                <c:pt idx="2">
                  <c:v>Pouco desejado</c:v>
                </c:pt>
                <c:pt idx="3">
                  <c:v>Nada desejado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13.004400059236675</c:v>
                </c:pt>
                <c:pt idx="1">
                  <c:v>40.946272181992036</c:v>
                </c:pt>
                <c:pt idx="2">
                  <c:v>43.385922523721511</c:v>
                </c:pt>
                <c:pt idx="3">
                  <c:v>2.6634052350498432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DC-4F82-A044-139F0AEE62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F5-4126-97BF-8613FD454A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6F5-4126-97BF-8613FD454A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Casa própria</c:v>
                </c:pt>
                <c:pt idx="1">
                  <c:v>Plano de saúde</c:v>
                </c:pt>
                <c:pt idx="2">
                  <c:v>Automóvel</c:v>
                </c:pt>
                <c:pt idx="3">
                  <c:v>Viagem</c:v>
                </c:pt>
                <c:pt idx="4">
                  <c:v>Lazer</c:v>
                </c:pt>
                <c:pt idx="5">
                  <c:v>Não sei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>
                  <c:v>59.874300783798446</c:v>
                </c:pt>
                <c:pt idx="1">
                  <c:v>22.274838935446077</c:v>
                </c:pt>
                <c:pt idx="2">
                  <c:v>11.390683699153035</c:v>
                </c:pt>
                <c:pt idx="3">
                  <c:v>3.9400346474571264</c:v>
                </c:pt>
                <c:pt idx="4">
                  <c:v>1.0238260907213534</c:v>
                </c:pt>
                <c:pt idx="5">
                  <c:v>1.4963158434240043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F5-4126-97BF-8613FD454A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06600269257675"/>
          <c:y val="4.101297648227268E-2"/>
          <c:w val="0.51674655131280678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E5-4EB9-87B5-BA057B93A97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EE5-4EB9-87B5-BA057B93A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Dificuldades para contratar um plano</c:v>
                </c:pt>
                <c:pt idx="1">
                  <c:v>Serviços ruins dos planos de saúde</c:v>
                </c:pt>
                <c:pt idx="2">
                  <c:v>A saúde pública perto de minha casa é boa</c:v>
                </c:pt>
                <c:pt idx="3">
                  <c:v>Aguardo a decisão do empregador sobre plano para funcionários</c:v>
                </c:pt>
                <c:pt idx="4">
                  <c:v>Outra razão </c:v>
                </c:pt>
              </c:strCache>
            </c:strRef>
          </c:cat>
          <c:val>
            <c:numRef>
              <c:f>Planilha1!$B$2:$B$6</c:f>
              <c:numCache>
                <c:formatCode>####</c:formatCode>
                <c:ptCount val="5"/>
                <c:pt idx="0">
                  <c:v>33.0400894032339</c:v>
                </c:pt>
                <c:pt idx="1">
                  <c:v>22.955308591682769</c:v>
                </c:pt>
                <c:pt idx="2">
                  <c:v>21.624003733816554</c:v>
                </c:pt>
                <c:pt idx="3">
                  <c:v>16.75479068281361</c:v>
                </c:pt>
                <c:pt idx="4">
                  <c:v>5.2064977412362534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5-4EB9-87B5-BA057B93A9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06600269257675"/>
          <c:y val="4.101297648227268E-2"/>
          <c:w val="0.51674655131280678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925-4BDC-A019-4477C47864E8}"/>
              </c:ext>
            </c:extLst>
          </c:dPt>
          <c:dPt>
            <c:idx val="1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925-4BDC-A019-4477C4786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R$250</c:v>
                </c:pt>
                <c:pt idx="1">
                  <c:v>Entre R$251 e R$500</c:v>
                </c:pt>
                <c:pt idx="2">
                  <c:v>Entre R$501 e R$1.000</c:v>
                </c:pt>
                <c:pt idx="3">
                  <c:v>Mais de R$1.000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42.403821082984095</c:v>
                </c:pt>
                <c:pt idx="1">
                  <c:v>50.824688819441988</c:v>
                </c:pt>
                <c:pt idx="2">
                  <c:v>4.9256570323037323</c:v>
                </c:pt>
                <c:pt idx="3">
                  <c:v>1.8458330652701818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25-4BDC-A019-4477C47864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79637951173816"/>
          <c:y val="1.1185357222438002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59-4079-B728-1CBB156A4C3B}"/>
              </c:ext>
            </c:extLst>
          </c:dPt>
          <c:dPt>
            <c:idx val="1"/>
            <c:invertIfNegative val="0"/>
            <c:bubble3D val="0"/>
            <c:spPr>
              <a:solidFill>
                <a:srgbClr val="EE90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59-4079-B728-1CBB156A4C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Coletivo por adesão / empresarial</c:v>
                </c:pt>
                <c:pt idx="1">
                  <c:v>Individual ou familiar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81.230122498328129</c:v>
                </c:pt>
                <c:pt idx="1">
                  <c:v>18.769877501672035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59-4079-B728-1CBB156A4C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0A-4F9E-AFAC-6A0253D6949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0A-4F9E-AFAC-6A0253D694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Nunca tivemos planos de saúde</c:v>
                </c:pt>
                <c:pt idx="1">
                  <c:v>Tínhamos, mas tivemos que abrir mão</c:v>
                </c:pt>
                <c:pt idx="2">
                  <c:v>Tínhamos, mas preferimos cortar e custear</c:v>
                </c:pt>
                <c:pt idx="3">
                  <c:v>Tínhamos, mas perdemos em uma demissão</c:v>
                </c:pt>
                <c:pt idx="4">
                  <c:v>Tínhamos, mas perdemos por decisão do empregador</c:v>
                </c:pt>
                <c:pt idx="5">
                  <c:v>Não sei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>
                  <c:v>40.395362374095669</c:v>
                </c:pt>
                <c:pt idx="1">
                  <c:v>17.247894738420985</c:v>
                </c:pt>
                <c:pt idx="2">
                  <c:v>15.823747397076113</c:v>
                </c:pt>
                <c:pt idx="3">
                  <c:v>20.75541220542036</c:v>
                </c:pt>
                <c:pt idx="4">
                  <c:v>3.9810798197591697</c:v>
                </c:pt>
                <c:pt idx="5">
                  <c:v>1.7965034652277589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0A-4F9E-AFAC-6A0253D69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05-4007-A8E0-8BE614A2B8E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05-4007-A8E0-8BE614A2B8E3}"/>
              </c:ext>
            </c:extLst>
          </c:dPt>
          <c:dPt>
            <c:idx val="2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5-4007-A8E0-8BE614A2B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Muito grande</c:v>
                </c:pt>
                <c:pt idx="1">
                  <c:v>Grande</c:v>
                </c:pt>
                <c:pt idx="2">
                  <c:v>Pequena</c:v>
                </c:pt>
                <c:pt idx="3">
                  <c:v>Muito pequena</c:v>
                </c:pt>
                <c:pt idx="4">
                  <c:v>Não sei</c:v>
                </c:pt>
              </c:strCache>
            </c:strRef>
          </c:cat>
          <c:val>
            <c:numRef>
              <c:f>Planilha1!$B$2:$B$6</c:f>
              <c:numCache>
                <c:formatCode>####</c:formatCode>
                <c:ptCount val="5"/>
                <c:pt idx="0">
                  <c:v>14.044285138385797</c:v>
                </c:pt>
                <c:pt idx="1">
                  <c:v>30.409202807951505</c:v>
                </c:pt>
                <c:pt idx="2">
                  <c:v>50.089506122438351</c:v>
                </c:pt>
                <c:pt idx="3">
                  <c:v>4.0183333394614831</c:v>
                </c:pt>
                <c:pt idx="4">
                  <c:v>1.438672591762916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05-4007-A8E0-8BE614A2B8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7-4729-9658-7293474166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B7-4729-9658-7293474166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0B7-4729-9658-729347416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Valor dos serviços</c:v>
                </c:pt>
                <c:pt idx="1">
                  <c:v>Facilidade na contratação</c:v>
                </c:pt>
                <c:pt idx="2">
                  <c:v>Processos de atendimento com qualidade</c:v>
                </c:pt>
                <c:pt idx="3">
                  <c:v>Ausência de burocracia</c:v>
                </c:pt>
                <c:pt idx="4">
                  <c:v>Não sei</c:v>
                </c:pt>
              </c:strCache>
            </c:strRef>
          </c:cat>
          <c:val>
            <c:numRef>
              <c:f>Planilha1!$B$2:$B$6</c:f>
              <c:numCache>
                <c:formatCode>####</c:formatCode>
                <c:ptCount val="5"/>
                <c:pt idx="0">
                  <c:v>70.956948241502516</c:v>
                </c:pt>
                <c:pt idx="1">
                  <c:v>12.010016702645524</c:v>
                </c:pt>
                <c:pt idx="2">
                  <c:v>9.5835416282491224</c:v>
                </c:pt>
                <c:pt idx="3">
                  <c:v>7.4494934276028708</c:v>
                </c:pt>
                <c:pt idx="4">
                  <c:v>1.438672591762916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B7-4729-9658-729347416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F-4050-BAC3-ADF8102075C4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F-4050-BAC3-ADF8102075C4}"/>
              </c:ext>
            </c:extLst>
          </c:dPt>
          <c:dPt>
            <c:idx val="2"/>
            <c:bubble3D val="0"/>
            <c:spPr>
              <a:solidFill>
                <a:srgbClr val="A95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F-4050-BAC3-ADF8102075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1F-4050-BAC3-ADF8102075C4}"/>
                </c:ext>
              </c:extLst>
            </c:dLbl>
            <c:dLbl>
              <c:idx val="1"/>
              <c:layout>
                <c:manualLayout>
                  <c:x val="-3.4183435319816137E-2"/>
                  <c:y val="-0.1061762761512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1F-4050-BAC3-ADF810207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 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38</c:v>
                </c:pt>
                <c:pt idx="1">
                  <c:v>53</c:v>
                </c:pt>
                <c:pt idx="2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F-4050-BAC3-ADF8102075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5-4F5E-A05B-AC534FBCDE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15-4F5E-A05B-AC534FBCDE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Marido/esposa</c:v>
                </c:pt>
                <c:pt idx="1">
                  <c:v>Filhos</c:v>
                </c:pt>
                <c:pt idx="2">
                  <c:v>Pai e mãe</c:v>
                </c:pt>
                <c:pt idx="3">
                  <c:v>Irmãos e irmãs</c:v>
                </c:pt>
                <c:pt idx="4">
                  <c:v>Netos e netas</c:v>
                </c:pt>
                <c:pt idx="5">
                  <c:v>Sogro e sogra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>
                  <c:v>71</c:v>
                </c:pt>
                <c:pt idx="1">
                  <c:v>56</c:v>
                </c:pt>
                <c:pt idx="2">
                  <c:v>14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15-4F5E-A05B-AC534FBCDE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16-4408-9B05-8D012277AAC4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16-4408-9B05-8D012277AAC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16-4408-9B05-8D012277AA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Muito necessário</c:v>
                </c:pt>
                <c:pt idx="1">
                  <c:v>Necessário</c:v>
                </c:pt>
                <c:pt idx="2">
                  <c:v>Desnecessário</c:v>
                </c:pt>
                <c:pt idx="3">
                  <c:v>Muito desnecessário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39.722561246815516</c:v>
                </c:pt>
                <c:pt idx="1">
                  <c:v>59.508504649569396</c:v>
                </c:pt>
                <c:pt idx="2">
                  <c:v>0.55249871463977274</c:v>
                </c:pt>
                <c:pt idx="3">
                  <c:v>0.21643538897546577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16-4408-9B05-8D012277A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4.101297648227268E-2"/>
          <c:w val="0.55957148129921264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6A-4139-AB99-17F5DB3E5E49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86A-4139-AB99-17F5DB3E5E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Muito grande</c:v>
                </c:pt>
                <c:pt idx="1">
                  <c:v>Grande</c:v>
                </c:pt>
                <c:pt idx="2">
                  <c:v>Pequeno</c:v>
                </c:pt>
                <c:pt idx="3">
                  <c:v>Muito pequeno</c:v>
                </c:pt>
                <c:pt idx="4">
                  <c:v>Não sei</c:v>
                </c:pt>
              </c:strCache>
            </c:strRef>
          </c:cat>
          <c:val>
            <c:numRef>
              <c:f>Planilha1!$B$2:$B$6</c:f>
              <c:numCache>
                <c:formatCode>####</c:formatCode>
                <c:ptCount val="5"/>
                <c:pt idx="0">
                  <c:v>30.145165130006529</c:v>
                </c:pt>
                <c:pt idx="1">
                  <c:v>53.307953527424566</c:v>
                </c:pt>
                <c:pt idx="2">
                  <c:v>14.479629849817025</c:v>
                </c:pt>
                <c:pt idx="3">
                  <c:v>1.2786644844647732</c:v>
                </c:pt>
                <c:pt idx="4">
                  <c:v>0.78858700828729122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6A-4139-AB99-17F5DB3E5E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06600269257675"/>
          <c:y val="4.101297648227268E-2"/>
          <c:w val="0.51674655131280678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1-4483-B491-DF7E4234F46E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1-4483-B491-DF7E4234F4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Até R$250</c:v>
                </c:pt>
                <c:pt idx="1">
                  <c:v>Entre R$251 e R$500</c:v>
                </c:pt>
                <c:pt idx="2">
                  <c:v>Entre R$501 e R$1.000</c:v>
                </c:pt>
                <c:pt idx="3">
                  <c:v>Mais de R$1.000</c:v>
                </c:pt>
              </c:strCache>
            </c:strRef>
          </c:cat>
          <c:val>
            <c:numRef>
              <c:f>Planilha1!$B$2:$B$5</c:f>
              <c:numCache>
                <c:formatCode>####</c:formatCode>
                <c:ptCount val="4"/>
                <c:pt idx="0">
                  <c:v>31.642451627463451</c:v>
                </c:pt>
                <c:pt idx="1">
                  <c:v>32.127689376595697</c:v>
                </c:pt>
                <c:pt idx="2">
                  <c:v>21.898020681864626</c:v>
                </c:pt>
                <c:pt idx="3">
                  <c:v>14.331838314076387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1-4483-B491-DF7E4234F4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D2-4A40-8E0E-10D0240B3EA3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D2-4A40-8E0E-10D0240B3EA3}"/>
              </c:ext>
            </c:extLst>
          </c:dPt>
          <c:dPt>
            <c:idx val="2"/>
            <c:bubble3D val="0"/>
            <c:spPr>
              <a:solidFill>
                <a:srgbClr val="A95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D2-4A40-8E0E-10D0240B3E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D2-4A40-8E0E-10D0240B3EA3}"/>
                </c:ext>
              </c:extLst>
            </c:dLbl>
            <c:dLbl>
              <c:idx val="1"/>
              <c:layout>
                <c:manualLayout>
                  <c:x val="-3.4183435319816137E-2"/>
                  <c:y val="-0.1061762761512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2-4A40-8E0E-10D0240B3EA3}"/>
                </c:ext>
              </c:extLst>
            </c:dLbl>
            <c:dLbl>
              <c:idx val="2"/>
              <c:layout>
                <c:manualLayout>
                  <c:x val="-1.1850364581379464E-3"/>
                  <c:y val="-5.7020592747872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E0F9ED-B900-454E-A416-503BB8AB789A}" type="VALUE">
                      <a:rPr lang="en-US" sz="1500"/>
                      <a:pPr>
                        <a:defRPr sz="18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90601491621137E-2"/>
                      <c:h val="0.13360530231132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D2-4A40-8E0E-10D0240B3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sei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23.05336829917692</c:v>
                </c:pt>
                <c:pt idx="1">
                  <c:v>75.124368384469904</c:v>
                </c:pt>
                <c:pt idx="2">
                  <c:v>1.8222633163533324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D2-4A40-8E0E-10D0240B3E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65484D"/>
            </a:solidFill>
          </c:spPr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1-4C78-BFED-80706F4DC398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1-4C78-BFED-80706F4DC39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B1-4C78-BFED-80706F4DC398}"/>
                </c:ext>
              </c:extLst>
            </c:dLbl>
            <c:dLbl>
              <c:idx val="1"/>
              <c:layout>
                <c:manualLayout>
                  <c:x val="3.7407174943631682E-3"/>
                  <c:y val="-4.7189456067204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B1-4C78-BFED-80706F4DC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46.766914306730342</c:v>
                </c:pt>
                <c:pt idx="1">
                  <c:v>52.567867292098477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1-4C78-BFED-80706F4DC3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09940955364165E-2"/>
          <c:y val="0.187795689899971"/>
          <c:w val="0.9424447153063068"/>
          <c:h val="0.5014279099226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rgbClr val="6548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8</c:v>
                </c:pt>
                <c:pt idx="1">
                  <c:v>59</c:v>
                </c:pt>
                <c:pt idx="2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B-41D6-AD1E-A53B117BA2F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Possuidores de plano de saúde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Fundamental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6</c:v>
                </c:pt>
                <c:pt idx="1">
                  <c:v>45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B-41D6-AD1E-A53B117BA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4831056"/>
        <c:axId val="854834336"/>
      </c:barChart>
      <c:catAx>
        <c:axId val="8548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834336"/>
        <c:crosses val="autoZero"/>
        <c:auto val="1"/>
        <c:lblAlgn val="ctr"/>
        <c:lblOffset val="100"/>
        <c:noMultiLvlLbl val="0"/>
      </c:catAx>
      <c:valAx>
        <c:axId val="854834336"/>
        <c:scaling>
          <c:orientation val="minMax"/>
          <c:max val="100"/>
        </c:scaling>
        <c:delete val="1"/>
        <c:axPos val="l"/>
        <c:numFmt formatCode="####" sourceLinked="1"/>
        <c:majorTickMark val="none"/>
        <c:minorTickMark val="none"/>
        <c:tickLblPos val="nextTo"/>
        <c:crossAx val="85483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667646263898142"/>
          <c:w val="0.99673352129782433"/>
          <c:h val="0.15245734959435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7.4569048149586686E-3"/>
          <c:w val="0.55957148129921264"/>
          <c:h val="0.97017238074016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BD-42AF-BC3F-0BE842419851}"/>
              </c:ext>
            </c:extLst>
          </c:dPt>
          <c:dPt>
            <c:idx val="1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BD-42AF-BC3F-0BE8424198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Crianças</c:v>
                </c:pt>
                <c:pt idx="1">
                  <c:v>Idosos</c:v>
                </c:pt>
                <c:pt idx="2">
                  <c:v>Adultos</c:v>
                </c:pt>
                <c:pt idx="3">
                  <c:v>Jovens</c:v>
                </c:pt>
                <c:pt idx="4">
                  <c:v>Adolescentes</c:v>
                </c:pt>
                <c:pt idx="5">
                  <c:v>Não priorizo, ou todos têm
 ou ninguém tem</c:v>
                </c:pt>
              </c:strCache>
            </c:strRef>
          </c:cat>
          <c:val>
            <c:numRef>
              <c:f>Planilha1!$B$2:$B$7</c:f>
              <c:numCache>
                <c:formatCode>####</c:formatCode>
                <c:ptCount val="6"/>
                <c:pt idx="0">
                  <c:v>30.754222288391979</c:v>
                </c:pt>
                <c:pt idx="1">
                  <c:v>30.482717889065302</c:v>
                </c:pt>
                <c:pt idx="2">
                  <c:v>25.1362061025789</c:v>
                </c:pt>
                <c:pt idx="3">
                  <c:v>3.9937150059850608</c:v>
                </c:pt>
                <c:pt idx="4">
                  <c:v>1.9532422347273399</c:v>
                </c:pt>
                <c:pt idx="5">
                  <c:v>6.6663595975679559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BD-42AF-BC3F-0BE8424198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7.4569048149586686E-3"/>
          <c:w val="0.55957148129921264"/>
          <c:h val="0.97017238074016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6-48B9-A3B4-97CB450B4F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F6-48B9-A3B4-97CB450B4F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Rede médica hospitalar</c:v>
                </c:pt>
                <c:pt idx="1">
                  <c:v>Valor da mensalidade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61.680564807764867</c:v>
                </c:pt>
                <c:pt idx="1">
                  <c:v>37.582556611381911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F6-48B9-A3B4-97CB450B4F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2410187007874"/>
          <c:y val="7.4569048149586686E-3"/>
          <c:w val="0.55957148129921264"/>
          <c:h val="0.97017238074016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2-4416-8C7F-23B4EC09C03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12-4416-8C7F-23B4EC09C0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Manter o valor que paga atualmente pois atende suas necessidades</c:v>
                </c:pt>
                <c:pt idx="1">
                  <c:v>Pagar valor maior com cobertura mais abrangente.</c:v>
                </c:pt>
                <c:pt idx="2">
                  <c:v>Pagar valor menor com cobertura mais limitada.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75.721356097433855</c:v>
                </c:pt>
                <c:pt idx="1">
                  <c:v>14.241884648787927</c:v>
                </c:pt>
                <c:pt idx="2">
                  <c:v>9.8203238648028979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12-4416-8C7F-23B4EC09C0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056196924430388"/>
          <c:y val="7.4569048149586686E-3"/>
          <c:w val="0.51225052650723368"/>
          <c:h val="0.970172380740165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48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6C-44C9-984A-305E5B9DE9D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36C-44C9-984A-305E5B9DE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Rapidez em realizar exames/consultas</c:v>
                </c:pt>
                <c:pt idx="1">
                  <c:v>Ter acompanhamento contínuo</c:v>
                </c:pt>
                <c:pt idx="2">
                  <c:v>Se sentir seguro / tranquilo</c:v>
                </c:pt>
                <c:pt idx="3">
                  <c:v>Não depender do SUS faz com que possamos nos manter saudáveis</c:v>
                </c:pt>
                <c:pt idx="4">
                  <c:v>Melhoras na saúde por poder realizar chek up / manter saúde em dia</c:v>
                </c:pt>
                <c:pt idx="5">
                  <c:v>Qualidade de atendimento</c:v>
                </c:pt>
                <c:pt idx="6">
                  <c:v>Acesso a consultas com especialistas</c:v>
                </c:pt>
                <c:pt idx="7">
                  <c:v>Menor tempo de espera no pronto socorro</c:v>
                </c:pt>
                <c:pt idx="8">
                  <c:v>Facilidade de marcar consultas / exames</c:v>
                </c:pt>
                <c:pt idx="9">
                  <c:v>Nada</c:v>
                </c:pt>
              </c:strCache>
            </c:strRef>
          </c:cat>
          <c:val>
            <c:numRef>
              <c:f>Planilha1!$B$2:$B$11</c:f>
              <c:numCache>
                <c:formatCode>####</c:formatCode>
                <c:ptCount val="10"/>
                <c:pt idx="0">
                  <c:v>39.476935773692063</c:v>
                </c:pt>
                <c:pt idx="1">
                  <c:v>11.100617697266747</c:v>
                </c:pt>
                <c:pt idx="2">
                  <c:v>9.4686057056596926</c:v>
                </c:pt>
                <c:pt idx="3">
                  <c:v>7.6818992487777793</c:v>
                </c:pt>
                <c:pt idx="4">
                  <c:v>4.7799788091772575</c:v>
                </c:pt>
                <c:pt idx="5">
                  <c:v>4.0866345499943559</c:v>
                </c:pt>
                <c:pt idx="6">
                  <c:v>4.0759474226451804</c:v>
                </c:pt>
                <c:pt idx="7">
                  <c:v>3.422927997490945</c:v>
                </c:pt>
                <c:pt idx="8">
                  <c:v>3.1768450222121842</c:v>
                </c:pt>
                <c:pt idx="9">
                  <c:v>7.0758425024387774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C-44C9-984A-305E5B9DE9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210073494437467E-2"/>
          <c:w val="0.99998601358376504"/>
          <c:h val="0.6440135263282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rgbClr val="6548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Até 2 s.m.</c:v>
                </c:pt>
                <c:pt idx="1">
                  <c:v>2 a 5 s.m.</c:v>
                </c:pt>
                <c:pt idx="2">
                  <c:v>Mais de 5 s.m.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31</c:v>
                </c:pt>
                <c:pt idx="1">
                  <c:v>49</c:v>
                </c:pt>
                <c:pt idx="2" formatCode="General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8-40B2-A166-4C2A621F1DD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Possuidores de plano de saúde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Até 2 s.m.</c:v>
                </c:pt>
                <c:pt idx="1">
                  <c:v>2 a 5 s.m.</c:v>
                </c:pt>
                <c:pt idx="2">
                  <c:v>Mais de 5 s.m.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27</c:v>
                </c:pt>
                <c:pt idx="1">
                  <c:v>40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8-40B2-A166-4C2A621F1D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4831056"/>
        <c:axId val="854834336"/>
      </c:barChart>
      <c:catAx>
        <c:axId val="8548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4834336"/>
        <c:crosses val="autoZero"/>
        <c:auto val="1"/>
        <c:lblAlgn val="ctr"/>
        <c:lblOffset val="100"/>
        <c:noMultiLvlLbl val="0"/>
      </c:catAx>
      <c:valAx>
        <c:axId val="854834336"/>
        <c:scaling>
          <c:orientation val="minMax"/>
          <c:max val="100"/>
        </c:scaling>
        <c:delete val="1"/>
        <c:axPos val="l"/>
        <c:numFmt formatCode="####" sourceLinked="1"/>
        <c:majorTickMark val="none"/>
        <c:minorTickMark val="none"/>
        <c:tickLblPos val="nextTo"/>
        <c:crossAx val="85483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667646263898142"/>
          <c:w val="0.94520261931447802"/>
          <c:h val="0.14579386123327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10-4024-8507-41401C3AC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Aumentou</c:v>
                </c:pt>
                <c:pt idx="1">
                  <c:v>Permaneceu a mesma
 de antes da pandemia</c:v>
                </c:pt>
                <c:pt idx="2">
                  <c:v>Diminuiu</c:v>
                </c:pt>
              </c:strCache>
            </c:strRef>
          </c:cat>
          <c:val>
            <c:numRef>
              <c:f>Planilha1!$B$2:$B$4</c:f>
              <c:numCache>
                <c:formatCode>####</c:formatCode>
                <c:ptCount val="3"/>
                <c:pt idx="0">
                  <c:v>25</c:v>
                </c:pt>
                <c:pt idx="1">
                  <c:v>63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0-4024-8507-41401C3AC4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6-4521-9EBC-15314D833E32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36-4521-9EBC-15314D833E32}"/>
              </c:ext>
            </c:extLst>
          </c:dPt>
          <c:dLbls>
            <c:dLbl>
              <c:idx val="0"/>
              <c:layout>
                <c:manualLayout>
                  <c:x val="-1.1851297754430988E-2"/>
                  <c:y val="7.8649093445341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36-4521-9EBC-15314D833E32}"/>
                </c:ext>
              </c:extLst>
            </c:dLbl>
            <c:dLbl>
              <c:idx val="1"/>
              <c:layout>
                <c:manualLayout>
                  <c:x val="-6.7367069032223045E-2"/>
                  <c:y val="-0.1455008228738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36-4521-9EBC-15314D833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Há necessidade</c:v>
                </c:pt>
                <c:pt idx="1">
                  <c:v>Não há necessidade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19.494813726838021</c:v>
                </c:pt>
                <c:pt idx="1">
                  <c:v>80.350112308308454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6-4521-9EBC-15314D833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57970091057149E-2"/>
          <c:y val="6.6432164382798128E-2"/>
          <c:w val="0.51317892305484281"/>
          <c:h val="0.8514058525453355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bubble3D val="0"/>
            <c:spPr>
              <a:solidFill>
                <a:srgbClr val="6548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B-47FF-B2C4-99E4117791FA}"/>
              </c:ext>
            </c:extLst>
          </c:dPt>
          <c:dPt>
            <c:idx val="1"/>
            <c:bubble3D val="0"/>
            <c:spPr>
              <a:solidFill>
                <a:srgbClr val="EE90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B-47FF-B2C4-99E4117791FA}"/>
              </c:ext>
            </c:extLst>
          </c:dPt>
          <c:dLbls>
            <c:dLbl>
              <c:idx val="1"/>
              <c:layout>
                <c:manualLayout>
                  <c:x val="-4.8405047337849491E-2"/>
                  <c:y val="-7.8649093445341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EB-47FF-B2C4-99E4117791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####</c:formatCode>
                <c:ptCount val="2"/>
                <c:pt idx="0">
                  <c:v>15.131597461969472</c:v>
                </c:pt>
                <c:pt idx="1">
                  <c:v>84.135754773483526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EB-47FF-B2C4-99E4117791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54896648285026"/>
          <c:y val="0.72545025831892207"/>
          <c:w val="0.39237817845740147"/>
          <c:h val="0.21761646800545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1618197558568"/>
          <c:y val="4.101297648227268E-2"/>
          <c:w val="0.73138381802441432"/>
          <c:h val="0.91797404703545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E902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E9D-47D3-A654-7BFB57336E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Semanalmente</c:v>
                </c:pt>
                <c:pt idx="1">
                  <c:v>Quinzenalmente</c:v>
                </c:pt>
                <c:pt idx="2">
                  <c:v>Mensalmente</c:v>
                </c:pt>
                <c:pt idx="3">
                  <c:v>A cada dois meses</c:v>
                </c:pt>
                <c:pt idx="4">
                  <c:v>A cada três meses</c:v>
                </c:pt>
                <c:pt idx="5">
                  <c:v>A cada seis meses</c:v>
                </c:pt>
                <c:pt idx="6">
                  <c:v>Anualmente</c:v>
                </c:pt>
                <c:pt idx="7">
                  <c:v>Raramente</c:v>
                </c:pt>
              </c:strCache>
            </c:strRef>
          </c:cat>
          <c:val>
            <c:numRef>
              <c:f>Planilha1!$B$2:$B$9</c:f>
              <c:numCache>
                <c:formatCode>####</c:formatCode>
                <c:ptCount val="8"/>
                <c:pt idx="0">
                  <c:v>2.1139762198284151</c:v>
                </c:pt>
                <c:pt idx="1">
                  <c:v>2.918955628541374</c:v>
                </c:pt>
                <c:pt idx="2">
                  <c:v>16.027855066922061</c:v>
                </c:pt>
                <c:pt idx="3">
                  <c:v>9.825155313507155</c:v>
                </c:pt>
                <c:pt idx="4">
                  <c:v>16.149926260902323</c:v>
                </c:pt>
                <c:pt idx="5">
                  <c:v>26.461729578674099</c:v>
                </c:pt>
                <c:pt idx="6">
                  <c:v>15.916697140676606</c:v>
                </c:pt>
                <c:pt idx="7">
                  <c:v>10.278473274488858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D-47D3-A654-7BFB57336E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7311712"/>
        <c:axId val="977312544"/>
      </c:barChart>
      <c:catAx>
        <c:axId val="977311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7312544"/>
        <c:crosses val="autoZero"/>
        <c:auto val="1"/>
        <c:lblAlgn val="ctr"/>
        <c:lblOffset val="100"/>
        <c:noMultiLvlLbl val="0"/>
      </c:catAx>
      <c:valAx>
        <c:axId val="977312544"/>
        <c:scaling>
          <c:orientation val="minMax"/>
          <c:max val="100"/>
        </c:scaling>
        <c:delete val="1"/>
        <c:axPos val="t"/>
        <c:numFmt formatCode="####" sourceLinked="1"/>
        <c:majorTickMark val="none"/>
        <c:minorTickMark val="none"/>
        <c:tickLblPos val="nextTo"/>
        <c:crossAx val="97731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50FB46B-D870-4507-A995-3CC166554E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BEA8CD2-26F2-4F5B-BC22-32EEA611ED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5513-4FF9-4F21-870E-3A9B67B2062C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77A2A5-B6F0-4E25-AE6C-EBDDFC97C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3BC776-12A8-43D6-A1B1-0913C6AD70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7F27-153B-4AB3-AF2F-7B485804FD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86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7FFD-18BA-419F-9793-6A5A330CCD01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570EC-78F5-4F9E-9887-8937820B7A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50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131C9-7CFF-43BC-B2C9-448BEAA44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40F6E4-807F-444E-8C39-E5EAA3F0A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5EA72-B9D0-4901-91AD-A1718F3D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B66E9C-3079-4C89-866C-FA0C4E4B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25078-0475-44C6-BF48-6DC2E63B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45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CDBBC-7CE3-4094-A9A5-AA2B29B8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37ACF7-D277-461A-8D6C-174AC3287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13D499-8E05-4792-B9F1-615E3A02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0C0E68-ECF7-4911-A05B-FFCEDBCF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26330F-85C7-48E2-936E-0FC2FECE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65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BA3371-C5B8-4E31-9109-8F15B94B5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F87BC5-6056-4D9F-988E-5CFCBB7D7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463A22-C938-4752-8BFF-937EF362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7F2F9A-FF18-40A6-8806-EF3CCE3B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BB858-F9F2-4283-90F8-3A054A4D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3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92F44-DAA2-4EBF-AB70-0F17E4B7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19D939-F922-4E57-AB91-86F80498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31C5C5-9B80-4949-8DD2-49831262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022BCC-CE2B-4420-8791-C64CABA2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1F89A9-E1F6-4B70-85F0-B5721DE9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74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948BE-C937-4039-84C7-7BAF004A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E77BD4-6C85-4195-B8D0-FEC12218C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80180-103E-491A-8821-646ADA12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EBF5A-38A4-473E-A320-D2751D55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667494-CBBF-4115-85B2-C2FE17F9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07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68528-E022-4955-8305-9C6884FD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5B2E69-B02F-4353-BFC4-7DB917E3D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CB8431-9BA3-4F55-A8CC-50B20B6D2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E15713-BB1C-4E7F-B72A-C99B6BE5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D19FED-17C9-4FBB-833C-AD459A70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2E38EE-487B-447F-BF43-2037312B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167E-2B80-4741-8550-9DBC9CF1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B1B1B9-2831-4DD9-9CB5-FD06A87D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756299-96E5-4932-9ABD-ABE4F51C2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97A84A-6584-49B7-87DA-E20CC961B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B66736-F6EF-4BE3-B65D-F47932C58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B93DE9-9E75-4DF4-9685-5004C72D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CC9BE6-F533-45B4-BBB5-67B24E78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6DC98B-E081-40E1-918A-EA74E8D2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6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C6516-AC7C-4F44-A2D2-D002F86D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2FA725-B9F5-46F6-9A53-5BF135B9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249096-6129-43C5-9A83-D02D9CBF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C421A6-2C7A-4B12-8293-82D26816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4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F46495-EC81-425D-ABAF-F3EECC24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D3EF8D2-1EFC-4C74-9E03-82BB9A99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E3CE8-AFA0-4414-A6A5-3D732907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5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215FA-488C-42CC-AE9B-0B28F616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24D3D1-7117-4536-8751-DA4DBBE40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534B9C-81B7-4C9C-AF0C-5F8801C79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1F83B-B472-45D8-97EF-6D261F55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0D88D6-DFF3-4F06-96E4-5EBA67CB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751F9F-7E2D-4595-9532-9D4CBFE4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6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6EE17-A38D-4578-B00D-A293EF4C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89277E-88CE-40AB-99E4-91AE59A62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F33B30-F090-4535-B08B-CC8E21191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33CEB6-4C9D-47C8-BB6D-7B3B3309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6843B0-D87F-4753-8E26-57687B87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D9C49B-E370-4D91-89E5-0F6061D9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19629A-C0D2-4CE3-A633-965643CF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E4D125-D86A-48CA-B922-8ADCB82B6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CD8011-5BBB-4A0B-82FA-D5492007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9ED6-3FFD-451B-AC50-20861AE2A346}" type="datetimeFigureOut">
              <a:rPr lang="pt-BR" smtClean="0"/>
              <a:t>25/05/2022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DDFCBA-E843-4221-B068-3D02C3A80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5A9F38-D071-487A-9577-930893596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D934-22CB-4806-B753-180E6EB835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D62317A-A6F6-4CFF-B71E-FE62486C2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38" y="2074783"/>
            <a:ext cx="1803998" cy="115160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BDA050-D7CC-4B99-9C79-3B26794CEE03}"/>
              </a:ext>
            </a:extLst>
          </p:cNvPr>
          <p:cNvSpPr txBox="1"/>
          <p:nvPr/>
        </p:nvSpPr>
        <p:spPr>
          <a:xfrm>
            <a:off x="1289889" y="2074783"/>
            <a:ext cx="57774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old" panose="020B0803030101060003" pitchFamily="34" charset="0"/>
              </a:rPr>
              <a:t>Relação do brasileiro com os tratamentos de saúde</a:t>
            </a: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Bold" panose="020B0803030101060003" pitchFamily="34" charset="0"/>
            </a:endParaRPr>
          </a:p>
          <a:p>
            <a:endParaRPr lang="pt-BR" sz="2500" dirty="0">
              <a:latin typeface="Raleway Light" panose="020B0403030101060003" pitchFamily="34" charset="0"/>
            </a:endParaRPr>
          </a:p>
          <a:p>
            <a:r>
              <a:rPr lang="pt-BR" sz="2500" dirty="0">
                <a:latin typeface="Raleway Light" panose="020B0403030101060003" pitchFamily="34" charset="0"/>
              </a:rPr>
              <a:t>Abril de 2022</a:t>
            </a:r>
            <a:endParaRPr lang="pt-BR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D132B4A-CC2E-9575-81CB-7466D7A19CE2}"/>
              </a:ext>
            </a:extLst>
          </p:cNvPr>
          <p:cNvGrpSpPr/>
          <p:nvPr/>
        </p:nvGrpSpPr>
        <p:grpSpPr>
          <a:xfrm>
            <a:off x="8482527" y="3887822"/>
            <a:ext cx="2364820" cy="462230"/>
            <a:chOff x="9541212" y="3007717"/>
            <a:chExt cx="2364820" cy="462230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4B2FE00F-BB3A-429B-A4AE-B2976887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1212" y="3007717"/>
              <a:ext cx="1770385" cy="440372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4353FEB-53DC-6B5E-CA8F-69F22181E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061" t="24275" r="22485" b="26618"/>
            <a:stretch/>
          </p:blipFill>
          <p:spPr>
            <a:xfrm>
              <a:off x="11346890" y="3017309"/>
              <a:ext cx="559142" cy="452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68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CD2FB8-D834-68CD-FFAF-FEB11713C104}"/>
              </a:ext>
            </a:extLst>
          </p:cNvPr>
          <p:cNvSpPr txBox="1"/>
          <p:nvPr/>
        </p:nvSpPr>
        <p:spPr>
          <a:xfrm>
            <a:off x="1764957" y="2228672"/>
            <a:ext cx="65280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RESULTADOS</a:t>
            </a: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Relação com assistência médica</a:t>
            </a:r>
          </a:p>
        </p:txBody>
      </p:sp>
    </p:spTree>
    <p:extLst>
      <p:ext uri="{BB962C8B-B14F-4D97-AF65-F5344CB8AC3E}">
        <p14:creationId xmlns:p14="http://schemas.microsoft.com/office/powerpoint/2010/main" val="195537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Perfil dos possuidores de planos de saúde - ponderação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82178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Parcela considerável dos entrevistados declararam que a </a:t>
            </a:r>
            <a:r>
              <a:rPr lang="pt-BR" sz="1500" b="1" dirty="0">
                <a:latin typeface="Raleway" panose="020B0003030101060003" pitchFamily="34" charset="0"/>
              </a:rPr>
              <a:t>necessidade por assistência médica se manteve</a:t>
            </a:r>
            <a:r>
              <a:rPr lang="pt-BR" sz="1500" dirty="0">
                <a:latin typeface="Raleway" panose="020B0003030101060003" pitchFamily="34" charset="0"/>
              </a:rPr>
              <a:t> durante a pandemia. O aumento na demanda por esse serviço se deu para 25% dos respondentes.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Na pandemia, a necessidade por assistência médica em sua atual composição familiar: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AF15EA-82C0-7D1C-4764-4B0F4DB51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340193"/>
              </p:ext>
            </p:extLst>
          </p:nvPr>
        </p:nvGraphicFramePr>
        <p:xfrm>
          <a:off x="2937854" y="2709110"/>
          <a:ext cx="8128000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876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Necessidade de assistência médica durante a pandemia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8217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Em todos os segmentos estudados a necessidade de assistência médica permaneceu a mesma durante a pandemia.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Na pandemia, a necessidade por assistência médica em sua atual composição familiar: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34529F0-96E0-A2B7-44E6-DDFCB2718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55767"/>
              </p:ext>
            </p:extLst>
          </p:nvPr>
        </p:nvGraphicFramePr>
        <p:xfrm>
          <a:off x="1111852" y="2874408"/>
          <a:ext cx="9968296" cy="27906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8017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SUS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Paga despesas com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cartão </a:t>
                      </a:r>
                      <a:b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pré-pago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plano de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Aumentou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96838" indent="-96838" algn="l" fontAlgn="t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Permaneceu a mesma de antes da pandemia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pt-BR" sz="16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58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Diminuiu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116491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Base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2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Necessidade permanente de tratamento de saúde na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8217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Na maioria das famílias dos respondentes </a:t>
            </a:r>
            <a:r>
              <a:rPr lang="pt-BR" sz="1500" b="1" dirty="0">
                <a:latin typeface="Raleway" panose="020B0003030101060003" pitchFamily="34" charset="0"/>
              </a:rPr>
              <a:t>não há necessidade permanente </a:t>
            </a:r>
            <a:r>
              <a:rPr lang="pt-BR" sz="1500" dirty="0">
                <a:latin typeface="Raleway" panose="020B0003030101060003" pitchFamily="34" charset="0"/>
              </a:rPr>
              <a:t>de tratamento de saúde para algum de seus familiares.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Em sua atual composição familiar tem alguma pessoa com necessidades permanentes de tratamento de saúde?</a:t>
            </a:r>
          </a:p>
          <a:p>
            <a:endParaRPr lang="pt-BR" sz="1100" dirty="0">
              <a:latin typeface="Raleway" panose="020B0003030101060003" pitchFamily="34" charset="0"/>
            </a:endParaRP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F720BC0-7ADF-4940-A460-0880DB6CFAD9}"/>
              </a:ext>
            </a:extLst>
          </p:cNvPr>
          <p:cNvGrpSpPr/>
          <p:nvPr/>
        </p:nvGrpSpPr>
        <p:grpSpPr>
          <a:xfrm>
            <a:off x="2269620" y="2680153"/>
            <a:ext cx="6543807" cy="3229535"/>
            <a:chOff x="2423729" y="2680153"/>
            <a:chExt cx="6543807" cy="3229535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55B19CF4-2B94-3654-928D-56C6C4635E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9010726"/>
                </p:ext>
              </p:extLst>
            </p:nvPr>
          </p:nvGraphicFramePr>
          <p:xfrm>
            <a:off x="3609473" y="2680153"/>
            <a:ext cx="5358063" cy="3229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62CC062-09E4-5A52-1F2D-E15A5DED04C0}"/>
                </a:ext>
              </a:extLst>
            </p:cNvPr>
            <p:cNvSpPr txBox="1"/>
            <p:nvPr/>
          </p:nvSpPr>
          <p:spPr>
            <a:xfrm>
              <a:off x="5630779" y="2804533"/>
              <a:ext cx="229723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60 anos ou mais (52%)</a:t>
              </a:r>
            </a:p>
            <a:p>
              <a:r>
                <a:rPr lang="pt-BR" sz="1400" b="1" dirty="0"/>
                <a:t>&gt; Ensino Fundamental (41%)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F446CAC-7113-3B6D-A3AE-29B7E5F3BDCE}"/>
                </a:ext>
              </a:extLst>
            </p:cNvPr>
            <p:cNvSpPr txBox="1"/>
            <p:nvPr/>
          </p:nvSpPr>
          <p:spPr>
            <a:xfrm>
              <a:off x="2423729" y="4801774"/>
              <a:ext cx="213391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Menos de 20 anos (92%)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85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Necessidade permanente de tratamento de saúde na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82178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Não há diferença entre os segmentos estudados.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Em sua atual composição familiar tem alguma pessoa com necessidades permanentes de tratamento de saúde?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76C0039F-AFDA-CB8C-E8C2-077608694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78952"/>
              </p:ext>
            </p:extLst>
          </p:nvPr>
        </p:nvGraphicFramePr>
        <p:xfrm>
          <a:off x="1111852" y="2910528"/>
          <a:ext cx="9968296" cy="229339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8017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SUS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Paga despesas com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cartão </a:t>
                      </a:r>
                      <a:b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pré-pago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plano de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Há necessidade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96838" indent="-96838" algn="l" fontAlgn="t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Não há necessidade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86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Base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40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Necessidade permanente de tratamento de saúde na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70952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Segundo 84% dos entrevistados </a:t>
            </a:r>
            <a:r>
              <a:rPr lang="pt-BR" sz="1500" b="1" dirty="0">
                <a:latin typeface="Raleway" panose="020B0003030101060003" pitchFamily="34" charset="0"/>
              </a:rPr>
              <a:t>não há doença hereditária já manifestada</a:t>
            </a:r>
            <a:r>
              <a:rPr lang="pt-BR" sz="1500" dirty="0">
                <a:latin typeface="Raleway" panose="020B0003030101060003" pitchFamily="34" charset="0"/>
              </a:rPr>
              <a:t> em algum de seus parentes.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1692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Tem alguma doença hereditária, que já alcançou alguns de seus parentes, mas ainda não foi observada em sua casa?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DBE8FF2F-DA72-5429-F2DD-5CBE38BDA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803041"/>
              </p:ext>
            </p:extLst>
          </p:nvPr>
        </p:nvGraphicFramePr>
        <p:xfrm>
          <a:off x="1423796" y="2672811"/>
          <a:ext cx="5358063" cy="32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DEE1521-D689-B927-4EBC-0A912E8D9088}"/>
              </a:ext>
            </a:extLst>
          </p:cNvPr>
          <p:cNvSpPr/>
          <p:nvPr/>
        </p:nvSpPr>
        <p:spPr>
          <a:xfrm>
            <a:off x="7756964" y="3482078"/>
            <a:ext cx="2197769" cy="878305"/>
          </a:xfrm>
          <a:prstGeom prst="round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91% se preocupam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C061C036-80EF-57DB-5797-F990354D73BF}"/>
              </a:ext>
            </a:extLst>
          </p:cNvPr>
          <p:cNvSpPr/>
          <p:nvPr/>
        </p:nvSpPr>
        <p:spPr>
          <a:xfrm>
            <a:off x="7785980" y="4473831"/>
            <a:ext cx="2197769" cy="878305"/>
          </a:xfrm>
          <a:prstGeom prst="roundRect">
            <a:avLst/>
          </a:prstGeom>
          <a:solidFill>
            <a:srgbClr val="654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9% não se preocupam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6D91578-9EB9-624B-9A32-7736F95BF350}"/>
              </a:ext>
            </a:extLst>
          </p:cNvPr>
          <p:cNvSpPr txBox="1"/>
          <p:nvPr/>
        </p:nvSpPr>
        <p:spPr>
          <a:xfrm>
            <a:off x="7063765" y="2715579"/>
            <a:ext cx="3479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Preocupação com a manifestação dessa doença em sua casa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A255405-7A9F-CB19-3F4E-F3CAD6A636C7}"/>
              </a:ext>
            </a:extLst>
          </p:cNvPr>
          <p:cNvSpPr txBox="1"/>
          <p:nvPr/>
        </p:nvSpPr>
        <p:spPr>
          <a:xfrm>
            <a:off x="7753896" y="5358163"/>
            <a:ext cx="225895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Base Tem doença hereditária entre os</a:t>
            </a:r>
          </a:p>
          <a:p>
            <a:r>
              <a:rPr lang="pt-BR" sz="1050" dirty="0"/>
              <a:t>parentes, mas não chegou em sua </a:t>
            </a:r>
          </a:p>
          <a:p>
            <a:r>
              <a:rPr lang="pt-BR" sz="1050" dirty="0"/>
              <a:t>casa 136 entrevistas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93B1FD-B748-E31D-63C9-C52C2FED9D25}"/>
              </a:ext>
            </a:extLst>
          </p:cNvPr>
          <p:cNvSpPr txBox="1"/>
          <p:nvPr/>
        </p:nvSpPr>
        <p:spPr>
          <a:xfrm>
            <a:off x="1705702" y="2949023"/>
            <a:ext cx="198002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60 anos ou mais (31%)</a:t>
            </a:r>
          </a:p>
        </p:txBody>
      </p:sp>
    </p:spTree>
    <p:extLst>
      <p:ext uri="{BB962C8B-B14F-4D97-AF65-F5344CB8AC3E}">
        <p14:creationId xmlns:p14="http://schemas.microsoft.com/office/powerpoint/2010/main" val="166637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781951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Presença de doença hereditária na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363911"/>
            <a:ext cx="8217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Em todos os segmentos, para a maioria dos respondentes </a:t>
            </a:r>
            <a:r>
              <a:rPr lang="pt-BR" sz="1500" b="1" dirty="0">
                <a:latin typeface="Raleway" panose="020B0003030101060003" pitchFamily="34" charset="0"/>
              </a:rPr>
              <a:t>não há doença hereditária já manifestada</a:t>
            </a:r>
            <a:r>
              <a:rPr lang="pt-BR" sz="1500" dirty="0">
                <a:latin typeface="Raleway" panose="020B0003030101060003" pitchFamily="34" charset="0"/>
              </a:rPr>
              <a:t> em algum de seus parentes.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Tem alguma doença hereditária, que já alcançou alguns de seus parentes, mas ainda não foi observada em sua casa?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D9555EE-A22F-1FC9-34F3-69D3559F1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03086"/>
              </p:ext>
            </p:extLst>
          </p:nvPr>
        </p:nvGraphicFramePr>
        <p:xfrm>
          <a:off x="1111852" y="2910528"/>
          <a:ext cx="9968296" cy="229339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8017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SUS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Paga despesas com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cartão </a:t>
                      </a:r>
                      <a:b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pré-pago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plano de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Tem doença hereditária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marL="96838" indent="-96838" algn="l" fontAlgn="t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Não tem doença hereditária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86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Base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63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781951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Presença de doença hereditária na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363911"/>
            <a:ext cx="8217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21%</a:t>
            </a:r>
            <a:r>
              <a:rPr lang="pt-BR" sz="1500" dirty="0">
                <a:latin typeface="Raleway" panose="020B0003030101060003" pitchFamily="34" charset="0"/>
              </a:rPr>
              <a:t> declararam que sua família tem uma </a:t>
            </a:r>
            <a:r>
              <a:rPr lang="pt-BR" sz="1500" b="1" dirty="0">
                <a:latin typeface="Raleway" panose="020B0003030101060003" pitchFamily="34" charset="0"/>
              </a:rPr>
              <a:t>frequência mensal de ida às consultas médicas</a:t>
            </a:r>
            <a:r>
              <a:rPr lang="pt-BR" sz="1500" dirty="0">
                <a:latin typeface="Raleway" panose="020B0003030101060003" pitchFamily="34" charset="0"/>
              </a:rPr>
              <a:t>. Entre 2 a 6 meses são </a:t>
            </a:r>
            <a:r>
              <a:rPr lang="pt-BR" sz="1500" b="1" dirty="0">
                <a:latin typeface="Raleway" panose="020B0003030101060003" pitchFamily="34" charset="0"/>
              </a:rPr>
              <a:t>52%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Com que frequência as pessoas de sua atual composição familiar vão a consultas médicas?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5AFF36F-4D69-00B5-49E0-81BBFD54B0CA}"/>
              </a:ext>
            </a:extLst>
          </p:cNvPr>
          <p:cNvGrpSpPr/>
          <p:nvPr/>
        </p:nvGrpSpPr>
        <p:grpSpPr>
          <a:xfrm>
            <a:off x="1494170" y="2556914"/>
            <a:ext cx="8931286" cy="3406239"/>
            <a:chOff x="1162758" y="2556914"/>
            <a:chExt cx="8931286" cy="3406239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124B884C-D899-4EE3-6870-4186E9904B8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8043530"/>
                </p:ext>
              </p:extLst>
            </p:nvPr>
          </p:nvGraphicFramePr>
          <p:xfrm>
            <a:off x="2787776" y="2556914"/>
            <a:ext cx="6616448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D5F73B58-C023-25D8-57FB-669D2AF52B8F}"/>
                </a:ext>
              </a:extLst>
            </p:cNvPr>
            <p:cNvSpPr/>
            <p:nvPr/>
          </p:nvSpPr>
          <p:spPr>
            <a:xfrm>
              <a:off x="2739650" y="2637124"/>
              <a:ext cx="4991429" cy="1188000"/>
            </a:xfrm>
            <a:prstGeom prst="roundRect">
              <a:avLst/>
            </a:prstGeom>
            <a:noFill/>
            <a:ln>
              <a:solidFill>
                <a:srgbClr val="654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92192FE-AB9C-4864-C6C5-CBA92BA96882}"/>
                </a:ext>
              </a:extLst>
            </p:cNvPr>
            <p:cNvSpPr txBox="1"/>
            <p:nvPr/>
          </p:nvSpPr>
          <p:spPr>
            <a:xfrm>
              <a:off x="6257599" y="3049199"/>
              <a:ext cx="1473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</a:rPr>
                <a:t>21% Mensal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02C04F99-8327-2806-BABF-5CF366AE1992}"/>
                </a:ext>
              </a:extLst>
            </p:cNvPr>
            <p:cNvSpPr/>
            <p:nvPr/>
          </p:nvSpPr>
          <p:spPr>
            <a:xfrm>
              <a:off x="2768164" y="3878937"/>
              <a:ext cx="4968000" cy="1116000"/>
            </a:xfrm>
            <a:prstGeom prst="roundRect">
              <a:avLst/>
            </a:prstGeom>
            <a:noFill/>
            <a:ln>
              <a:solidFill>
                <a:srgbClr val="654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4FB9E1A-6AF1-C56E-FD09-1E15C6F72880}"/>
                </a:ext>
              </a:extLst>
            </p:cNvPr>
            <p:cNvSpPr txBox="1"/>
            <p:nvPr/>
          </p:nvSpPr>
          <p:spPr>
            <a:xfrm>
              <a:off x="6678387" y="4205550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</a:rPr>
                <a:t>52%</a:t>
              </a:r>
            </a:p>
          </p:txBody>
        </p:sp>
        <p:sp>
          <p:nvSpPr>
            <p:cNvPr id="19" name="Texto Explicativo: Seta para a Direita 18">
              <a:extLst>
                <a:ext uri="{FF2B5EF4-FFF2-40B4-BE49-F238E27FC236}">
                  <a16:creationId xmlns:a16="http://schemas.microsoft.com/office/drawing/2014/main" id="{EF6E0C67-A308-BA79-3846-74FBDBD93DFF}"/>
                </a:ext>
              </a:extLst>
            </p:cNvPr>
            <p:cNvSpPr/>
            <p:nvPr/>
          </p:nvSpPr>
          <p:spPr>
            <a:xfrm>
              <a:off x="7894353" y="2712363"/>
              <a:ext cx="453909" cy="2234448"/>
            </a:xfrm>
            <a:prstGeom prst="rightArrowCallout">
              <a:avLst>
                <a:gd name="adj1" fmla="val 25000"/>
                <a:gd name="adj2" fmla="val 30984"/>
                <a:gd name="adj3" fmla="val 25000"/>
                <a:gd name="adj4" fmla="val 23935"/>
              </a:avLst>
            </a:prstGeom>
            <a:solidFill>
              <a:srgbClr val="654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3353B68-1C44-B2F9-6694-F98A0ADC875B}"/>
                </a:ext>
              </a:extLst>
            </p:cNvPr>
            <p:cNvSpPr txBox="1"/>
            <p:nvPr/>
          </p:nvSpPr>
          <p:spPr>
            <a:xfrm>
              <a:off x="8474044" y="3275903"/>
              <a:ext cx="1620000" cy="13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</a:rPr>
                <a:t>73% vão ao médico, no mínimo, 2 vezes ao ano.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FD2C02F-9FC6-C3E6-0921-0BD856DD6AA9}"/>
                </a:ext>
              </a:extLst>
            </p:cNvPr>
            <p:cNvSpPr txBox="1"/>
            <p:nvPr/>
          </p:nvSpPr>
          <p:spPr>
            <a:xfrm>
              <a:off x="1162758" y="3485677"/>
              <a:ext cx="198002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60 anos ou mais (26%)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82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Frequência da família com consultas médicas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363911"/>
            <a:ext cx="82178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Destaque entre os </a:t>
            </a:r>
            <a:r>
              <a:rPr lang="pt-BR" sz="1500" b="1" dirty="0">
                <a:latin typeface="Raleway" panose="020B0003030101060003" pitchFamily="34" charset="0"/>
              </a:rPr>
              <a:t>possuidores de plano de saúde </a:t>
            </a:r>
            <a:r>
              <a:rPr lang="pt-BR" sz="1500" dirty="0">
                <a:latin typeface="Raleway" panose="020B0003030101060003" pitchFamily="34" charset="0"/>
              </a:rPr>
              <a:t>a ida </a:t>
            </a:r>
            <a:r>
              <a:rPr lang="pt-BR" sz="1500" b="1" dirty="0">
                <a:latin typeface="Raleway" panose="020B0003030101060003" pitchFamily="34" charset="0"/>
              </a:rPr>
              <a:t>semestral</a:t>
            </a:r>
            <a:r>
              <a:rPr lang="pt-BR" sz="1500" dirty="0">
                <a:latin typeface="Raleway" panose="020B0003030101060003" pitchFamily="34" charset="0"/>
              </a:rPr>
              <a:t> ao consultório médico.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Com que frequência as pessoas de sua atual composição familiar vão a consultas médicas?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6F2C1947-9E06-68BD-4D5D-3DB255017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91311"/>
              </p:ext>
            </p:extLst>
          </p:nvPr>
        </p:nvGraphicFramePr>
        <p:xfrm>
          <a:off x="1111852" y="2130028"/>
          <a:ext cx="9968296" cy="3665205"/>
        </p:xfrm>
        <a:graphic>
          <a:graphicData uri="http://schemas.openxmlformats.org/drawingml/2006/table">
            <a:tbl>
              <a:tblPr/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E902C"/>
                          </a:solidFill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SUS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Paga despesas com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cartão </a:t>
                      </a:r>
                      <a:b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pré-pago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plano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Semanalmente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Quinzenalmente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Mensalmente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517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Mensal</a:t>
                      </a:r>
                    </a:p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cada dois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556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cada três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9715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cada seis meses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90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7232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Anualmente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5122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Raramente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722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36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Tempo médio para marcar....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363911"/>
            <a:ext cx="8217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Três em cada dez </a:t>
            </a:r>
            <a:r>
              <a:rPr lang="pt-BR" sz="1500" dirty="0">
                <a:latin typeface="Raleway" panose="020B0003030101060003" pitchFamily="34" charset="0"/>
              </a:rPr>
              <a:t>respondentes conseguem, em </a:t>
            </a:r>
            <a:r>
              <a:rPr lang="pt-BR" sz="1500" b="1" dirty="0">
                <a:latin typeface="Raleway" panose="020B0003030101060003" pitchFamily="34" charset="0"/>
              </a:rPr>
              <a:t>média</a:t>
            </a:r>
            <a:r>
              <a:rPr lang="pt-BR" sz="1500" dirty="0">
                <a:latin typeface="Raleway" panose="020B0003030101060003" pitchFamily="34" charset="0"/>
              </a:rPr>
              <a:t>, </a:t>
            </a:r>
            <a:r>
              <a:rPr lang="pt-BR" sz="1500" b="1" dirty="0">
                <a:latin typeface="Raleway" panose="020B0003030101060003" pitchFamily="34" charset="0"/>
              </a:rPr>
              <a:t>marcar consultas e exames em 1 mês</a:t>
            </a:r>
            <a:r>
              <a:rPr lang="pt-BR" sz="1500" dirty="0">
                <a:latin typeface="Raleway" panose="020B0003030101060003" pitchFamily="34" charset="0"/>
              </a:rPr>
              <a:t>. Já, para </a:t>
            </a:r>
            <a:r>
              <a:rPr lang="pt-BR" sz="1500" b="1" dirty="0">
                <a:latin typeface="Raleway" panose="020B0003030101060003" pitchFamily="34" charset="0"/>
              </a:rPr>
              <a:t>agendamento de procedimentos </a:t>
            </a:r>
            <a:r>
              <a:rPr lang="pt-BR" sz="1500" dirty="0">
                <a:latin typeface="Raleway" panose="020B0003030101060003" pitchFamily="34" charset="0"/>
              </a:rPr>
              <a:t>o </a:t>
            </a:r>
            <a:r>
              <a:rPr lang="pt-BR" sz="1500" b="1" dirty="0">
                <a:latin typeface="Raleway" panose="020B0003030101060003" pitchFamily="34" charset="0"/>
              </a:rPr>
              <a:t>tempo médio é maior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Quanto tempo em média você demora para marcar consultas? Para marcar exames? Para marcar procedimentos?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650465F-0AE1-C351-ACE7-4A5A82CC7A4D}"/>
              </a:ext>
            </a:extLst>
          </p:cNvPr>
          <p:cNvGrpSpPr/>
          <p:nvPr/>
        </p:nvGrpSpPr>
        <p:grpSpPr>
          <a:xfrm>
            <a:off x="224575" y="2290912"/>
            <a:ext cx="11877634" cy="3724984"/>
            <a:chOff x="224575" y="2290912"/>
            <a:chExt cx="11877634" cy="3724984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822D1A94-C8D0-A64D-1F04-9B670BA9D8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7113362"/>
                </p:ext>
              </p:extLst>
            </p:nvPr>
          </p:nvGraphicFramePr>
          <p:xfrm>
            <a:off x="224575" y="2526701"/>
            <a:ext cx="3985541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1FC16720-91C9-4A3F-A484-BCC6B462CA4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5016947"/>
                </p:ext>
              </p:extLst>
            </p:nvPr>
          </p:nvGraphicFramePr>
          <p:xfrm>
            <a:off x="4167397" y="2602336"/>
            <a:ext cx="3985541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2C78DC9-A0E5-6B5A-13AD-834948C8AD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3783421"/>
                </p:ext>
              </p:extLst>
            </p:nvPr>
          </p:nvGraphicFramePr>
          <p:xfrm>
            <a:off x="8116668" y="2609657"/>
            <a:ext cx="3985541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Chave Direita 18">
              <a:extLst>
                <a:ext uri="{FF2B5EF4-FFF2-40B4-BE49-F238E27FC236}">
                  <a16:creationId xmlns:a16="http://schemas.microsoft.com/office/drawing/2014/main" id="{6D784CDA-3094-95EB-7DF3-21824A26C637}"/>
                </a:ext>
              </a:extLst>
            </p:cNvPr>
            <p:cNvSpPr/>
            <p:nvPr/>
          </p:nvSpPr>
          <p:spPr>
            <a:xfrm>
              <a:off x="3128210" y="2814422"/>
              <a:ext cx="307378" cy="1620000"/>
            </a:xfrm>
            <a:prstGeom prst="rightBrace">
              <a:avLst/>
            </a:prstGeom>
            <a:ln w="28575">
              <a:solidFill>
                <a:srgbClr val="65484D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6911950-7196-89BE-59E0-0B185B49F74B}"/>
                </a:ext>
              </a:extLst>
            </p:cNvPr>
            <p:cNvSpPr txBox="1"/>
            <p:nvPr/>
          </p:nvSpPr>
          <p:spPr>
            <a:xfrm>
              <a:off x="3327164" y="3172920"/>
              <a:ext cx="843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2">
                      <a:lumMod val="75000"/>
                    </a:schemeClr>
                  </a:solidFill>
                </a:rPr>
                <a:t>71% até 3 meses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D07740-4453-4A78-71C9-6C882D5247A4}"/>
                </a:ext>
              </a:extLst>
            </p:cNvPr>
            <p:cNvSpPr txBox="1"/>
            <p:nvPr/>
          </p:nvSpPr>
          <p:spPr>
            <a:xfrm>
              <a:off x="726312" y="2290912"/>
              <a:ext cx="1188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E902C"/>
                  </a:solidFill>
                </a:rPr>
                <a:t>CONSULTAS</a:t>
              </a:r>
              <a:endParaRPr lang="pt-BR" sz="1600" dirty="0">
                <a:solidFill>
                  <a:srgbClr val="EE902C"/>
                </a:solidFill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D28AFCE-4E14-E659-55F0-E92F5AA57290}"/>
                </a:ext>
              </a:extLst>
            </p:cNvPr>
            <p:cNvSpPr txBox="1"/>
            <p:nvPr/>
          </p:nvSpPr>
          <p:spPr>
            <a:xfrm>
              <a:off x="4632565" y="2298934"/>
              <a:ext cx="1188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E902C"/>
                  </a:solidFill>
                </a:rPr>
                <a:t>EXAMES</a:t>
              </a:r>
              <a:endParaRPr lang="pt-BR" sz="1600" dirty="0">
                <a:solidFill>
                  <a:srgbClr val="EE902C"/>
                </a:solidFill>
              </a:endParaRPr>
            </a:p>
          </p:txBody>
        </p:sp>
        <p:sp>
          <p:nvSpPr>
            <p:cNvPr id="23" name="Chave Direita 22">
              <a:extLst>
                <a:ext uri="{FF2B5EF4-FFF2-40B4-BE49-F238E27FC236}">
                  <a16:creationId xmlns:a16="http://schemas.microsoft.com/office/drawing/2014/main" id="{D1F9C574-89E6-65D6-49A3-C96D2D6EFD5A}"/>
                </a:ext>
              </a:extLst>
            </p:cNvPr>
            <p:cNvSpPr/>
            <p:nvPr/>
          </p:nvSpPr>
          <p:spPr>
            <a:xfrm>
              <a:off x="7047600" y="2845622"/>
              <a:ext cx="307378" cy="1620000"/>
            </a:xfrm>
            <a:prstGeom prst="rightBrace">
              <a:avLst/>
            </a:prstGeom>
            <a:ln w="28575">
              <a:solidFill>
                <a:srgbClr val="65484D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9C62AF3B-E058-818A-0A30-5A81E0B158ED}"/>
                </a:ext>
              </a:extLst>
            </p:cNvPr>
            <p:cNvSpPr txBox="1"/>
            <p:nvPr/>
          </p:nvSpPr>
          <p:spPr>
            <a:xfrm>
              <a:off x="7246554" y="3204120"/>
              <a:ext cx="843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2">
                      <a:lumMod val="75000"/>
                    </a:schemeClr>
                  </a:solidFill>
                </a:rPr>
                <a:t>65% até 3 meses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BD9A08A-05F5-55D4-88E8-E13522AE58EB}"/>
                </a:ext>
              </a:extLst>
            </p:cNvPr>
            <p:cNvSpPr txBox="1"/>
            <p:nvPr/>
          </p:nvSpPr>
          <p:spPr>
            <a:xfrm>
              <a:off x="8570898" y="2322998"/>
              <a:ext cx="183512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E902C"/>
                  </a:solidFill>
                </a:rPr>
                <a:t>PROCEDIMENTOS</a:t>
              </a:r>
              <a:endParaRPr lang="pt-BR" sz="1600" dirty="0">
                <a:solidFill>
                  <a:srgbClr val="EE902C"/>
                </a:solidFill>
              </a:endParaRPr>
            </a:p>
          </p:txBody>
        </p:sp>
        <p:sp>
          <p:nvSpPr>
            <p:cNvPr id="26" name="Chave Direita 25">
              <a:extLst>
                <a:ext uri="{FF2B5EF4-FFF2-40B4-BE49-F238E27FC236}">
                  <a16:creationId xmlns:a16="http://schemas.microsoft.com/office/drawing/2014/main" id="{CE3FA2F6-CA9D-39A5-5CAD-8ED60B9FE80A}"/>
                </a:ext>
              </a:extLst>
            </p:cNvPr>
            <p:cNvSpPr/>
            <p:nvPr/>
          </p:nvSpPr>
          <p:spPr>
            <a:xfrm>
              <a:off x="10936544" y="2830464"/>
              <a:ext cx="307378" cy="1620000"/>
            </a:xfrm>
            <a:prstGeom prst="rightBrace">
              <a:avLst/>
            </a:prstGeom>
            <a:ln w="28575">
              <a:solidFill>
                <a:srgbClr val="65484D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0F5F8EE-644C-2B9C-49E6-D7A635BD0FF4}"/>
                </a:ext>
              </a:extLst>
            </p:cNvPr>
            <p:cNvSpPr txBox="1"/>
            <p:nvPr/>
          </p:nvSpPr>
          <p:spPr>
            <a:xfrm>
              <a:off x="11135498" y="3188962"/>
              <a:ext cx="843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2">
                      <a:lumMod val="75000"/>
                    </a:schemeClr>
                  </a:solidFill>
                </a:rPr>
                <a:t>49% até 3 meses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DB3AE4C-542B-8C8D-121B-6102FB4716A3}"/>
                </a:ext>
              </a:extLst>
            </p:cNvPr>
            <p:cNvSpPr txBox="1"/>
            <p:nvPr/>
          </p:nvSpPr>
          <p:spPr>
            <a:xfrm>
              <a:off x="560273" y="3173717"/>
              <a:ext cx="100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pt-BR" sz="1200" b="1" dirty="0"/>
                <a:t>&gt; 60 anos ou mais (43%)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33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77BA54-E67A-45A8-A285-9791F676B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33" y="2267968"/>
            <a:ext cx="2425639" cy="531564"/>
          </a:xfrm>
          <a:prstGeom prst="rect">
            <a:avLst/>
          </a:prstGeom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F95574C-9F0B-49C3-9683-52EBD2F83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04" y="3503264"/>
            <a:ext cx="2435324" cy="518716"/>
          </a:xfrm>
          <a:prstGeom prst="rect">
            <a:avLst/>
          </a:prstGeom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F843A1-DAF9-4B06-BF41-753B3CBC546F}"/>
              </a:ext>
            </a:extLst>
          </p:cNvPr>
          <p:cNvSpPr txBox="1"/>
          <p:nvPr/>
        </p:nvSpPr>
        <p:spPr>
          <a:xfrm>
            <a:off x="9158999" y="3458002"/>
            <a:ext cx="200106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Diagnósticos Mercadológicos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EA7AA9-3399-4BC3-8271-9C2D47227B2A}"/>
              </a:ext>
            </a:extLst>
          </p:cNvPr>
          <p:cNvSpPr txBox="1"/>
          <p:nvPr/>
        </p:nvSpPr>
        <p:spPr>
          <a:xfrm>
            <a:off x="9267643" y="2265466"/>
            <a:ext cx="15686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Diagnósticos Políticos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AA27E3-F067-48E7-A62F-3AB294EA7244}"/>
              </a:ext>
            </a:extLst>
          </p:cNvPr>
          <p:cNvSpPr txBox="1"/>
          <p:nvPr/>
        </p:nvSpPr>
        <p:spPr>
          <a:xfrm>
            <a:off x="9163809" y="3699164"/>
            <a:ext cx="209865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50000"/>
                  </a:schemeClr>
                </a:solidFill>
              </a:rPr>
              <a:t>www.institutorenoma.com.br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C994CA-70B5-4CE8-910C-BC7167DD99E6}"/>
              </a:ext>
            </a:extLst>
          </p:cNvPr>
          <p:cNvSpPr txBox="1"/>
          <p:nvPr/>
        </p:nvSpPr>
        <p:spPr>
          <a:xfrm>
            <a:off x="9267642" y="2503677"/>
            <a:ext cx="210685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50000"/>
                  </a:schemeClr>
                </a:solidFill>
              </a:rPr>
              <a:t>www.institutoinforma.com.br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E7D1789-EB00-4DFE-9D8D-D7FDA2F86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7" t="26656" r="-1" b="27898"/>
          <a:stretch/>
        </p:blipFill>
        <p:spPr>
          <a:xfrm>
            <a:off x="6741604" y="4647016"/>
            <a:ext cx="2205513" cy="518716"/>
          </a:xfrm>
          <a:prstGeom prst="rect">
            <a:avLst/>
          </a:prstGeom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C97CC6-6047-4069-B2D1-7477C80D1257}"/>
              </a:ext>
            </a:extLst>
          </p:cNvPr>
          <p:cNvSpPr txBox="1"/>
          <p:nvPr/>
        </p:nvSpPr>
        <p:spPr>
          <a:xfrm>
            <a:off x="8864006" y="4721976"/>
            <a:ext cx="146546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</a:rPr>
              <a:t>Portal de conteúdos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A0531E-D372-4F3C-BE48-6C16FCA2F6C4}"/>
              </a:ext>
            </a:extLst>
          </p:cNvPr>
          <p:cNvSpPr txBox="1"/>
          <p:nvPr/>
        </p:nvSpPr>
        <p:spPr>
          <a:xfrm>
            <a:off x="8861602" y="4941944"/>
            <a:ext cx="133222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50000"/>
                  </a:schemeClr>
                </a:solidFill>
              </a:rPr>
              <a:t>www.balizah.com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809823B-62CC-4626-82B3-AB2A6945F9FD}"/>
              </a:ext>
            </a:extLst>
          </p:cNvPr>
          <p:cNvCxnSpPr/>
          <p:nvPr/>
        </p:nvCxnSpPr>
        <p:spPr>
          <a:xfrm>
            <a:off x="9267643" y="2131215"/>
            <a:ext cx="0" cy="77589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1A62963-EEB6-431F-A122-D11C5FFFDCCF}"/>
              </a:ext>
            </a:extLst>
          </p:cNvPr>
          <p:cNvCxnSpPr/>
          <p:nvPr/>
        </p:nvCxnSpPr>
        <p:spPr>
          <a:xfrm>
            <a:off x="9158999" y="3353561"/>
            <a:ext cx="0" cy="77589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8592E0C-B570-49E6-BD30-E7F7574668C9}"/>
              </a:ext>
            </a:extLst>
          </p:cNvPr>
          <p:cNvCxnSpPr/>
          <p:nvPr/>
        </p:nvCxnSpPr>
        <p:spPr>
          <a:xfrm>
            <a:off x="8841263" y="4578544"/>
            <a:ext cx="0" cy="77589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CA421231-F6B7-43FA-AAA9-8AFB662301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5" t="27579" r="12939" b="29547"/>
          <a:stretch/>
        </p:blipFill>
        <p:spPr>
          <a:xfrm>
            <a:off x="620275" y="689344"/>
            <a:ext cx="3603666" cy="95837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888276-46B0-4C05-8D14-D713313EBDDC}"/>
              </a:ext>
            </a:extLst>
          </p:cNvPr>
          <p:cNvSpPr txBox="1"/>
          <p:nvPr/>
        </p:nvSpPr>
        <p:spPr>
          <a:xfrm>
            <a:off x="620275" y="2267968"/>
            <a:ext cx="4980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Raleway" panose="020B0503030101060003" pitchFamily="34" charset="0"/>
              </a:rPr>
              <a:t>Bateiah</a:t>
            </a:r>
            <a:r>
              <a:rPr lang="pt-BR" dirty="0">
                <a:latin typeface="Raleway" panose="020B0503030101060003" pitchFamily="34" charset="0"/>
              </a:rPr>
              <a:t> é uma empresa de pesquisa e consultoria em comunicação especializada em reputação política e de marcas. Nosso início foi no Interior fluminense em 1996. Nossa trajetória é marcada por trabalhos em todo o Brasil. Temos três frentes de negócio, apresentadas no quadro ao lado. </a:t>
            </a:r>
          </a:p>
        </p:txBody>
      </p:sp>
    </p:spTree>
    <p:extLst>
      <p:ext uri="{BB962C8B-B14F-4D97-AF65-F5344CB8AC3E}">
        <p14:creationId xmlns:p14="http://schemas.microsoft.com/office/powerpoint/2010/main" val="200835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Tempo médio para marcar procedimentos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363911"/>
            <a:ext cx="76183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Destaque para os </a:t>
            </a:r>
            <a:r>
              <a:rPr lang="pt-BR" sz="1500" b="1" dirty="0">
                <a:latin typeface="Raleway" panose="020B0003030101060003" pitchFamily="34" charset="0"/>
              </a:rPr>
              <a:t>usuários do SUS </a:t>
            </a:r>
            <a:r>
              <a:rPr lang="pt-BR" sz="1500" dirty="0">
                <a:latin typeface="Raleway" panose="020B0003030101060003" pitchFamily="34" charset="0"/>
              </a:rPr>
              <a:t>do tempo médio para marcar </a:t>
            </a:r>
            <a:r>
              <a:rPr lang="pt-BR" sz="1500" b="1" dirty="0">
                <a:latin typeface="Raleway" panose="020B0003030101060003" pitchFamily="34" charset="0"/>
              </a:rPr>
              <a:t>procedimentos</a:t>
            </a:r>
            <a:r>
              <a:rPr lang="pt-BR" sz="1500" dirty="0">
                <a:latin typeface="Raleway" panose="020B0003030101060003" pitchFamily="34" charset="0"/>
              </a:rPr>
              <a:t> entre </a:t>
            </a:r>
            <a:r>
              <a:rPr lang="pt-BR" sz="1500" b="1" dirty="0">
                <a:latin typeface="Raleway" panose="020B0003030101060003" pitchFamily="34" charset="0"/>
              </a:rPr>
              <a:t>4 e 6 meses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Quanto tempo em média você demora para marcar consultas? Para marcar exames? Para marcar procedimentos?</a:t>
            </a:r>
          </a:p>
        </p:txBody>
      </p:sp>
      <p:sp>
        <p:nvSpPr>
          <p:cNvPr id="74" name="AutoShape 56">
            <a:extLst>
              <a:ext uri="{FF2B5EF4-FFF2-40B4-BE49-F238E27FC236}">
                <a16:creationId xmlns:a16="http://schemas.microsoft.com/office/drawing/2014/main" id="{78B6663A-3A26-22E9-5597-D9F6E1CD98D5}"/>
              </a:ext>
            </a:extLst>
          </p:cNvPr>
          <p:cNvSpPr>
            <a:spLocks noChangeAspect="1" noTextEdit="1"/>
          </p:cNvSpPr>
          <p:nvPr/>
        </p:nvSpPr>
        <p:spPr bwMode="auto">
          <a:xfrm>
            <a:off x="1341438" y="2644775"/>
            <a:ext cx="9509125" cy="2649538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" name="Rectangle 58">
            <a:extLst>
              <a:ext uri="{FF2B5EF4-FFF2-40B4-BE49-F238E27FC236}">
                <a16:creationId xmlns:a16="http://schemas.microsoft.com/office/drawing/2014/main" id="{E17A3E0D-BCDF-020E-B3C1-2690E7CE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6" y="3317875"/>
            <a:ext cx="181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 em meses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59">
            <a:extLst>
              <a:ext uri="{FF2B5EF4-FFF2-40B4-BE49-F238E27FC236}">
                <a16:creationId xmlns:a16="http://schemas.microsoft.com/office/drawing/2014/main" id="{9C01B1BD-C03C-AD11-980C-5FA06BEA4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3317875"/>
            <a:ext cx="908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Usa SUS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60">
            <a:extLst>
              <a:ext uri="{FF2B5EF4-FFF2-40B4-BE49-F238E27FC236}">
                <a16:creationId xmlns:a16="http://schemas.microsoft.com/office/drawing/2014/main" id="{AF30D94F-98AC-B060-E497-F261F472B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3055247"/>
            <a:ext cx="642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Paga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61">
            <a:extLst>
              <a:ext uri="{FF2B5EF4-FFF2-40B4-BE49-F238E27FC236}">
                <a16:creationId xmlns:a16="http://schemas.microsoft.com/office/drawing/2014/main" id="{79FFFE6E-8B5B-6952-131C-2456EDEE6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3317875"/>
            <a:ext cx="10620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despesas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62">
            <a:extLst>
              <a:ext uri="{FF2B5EF4-FFF2-40B4-BE49-F238E27FC236}">
                <a16:creationId xmlns:a16="http://schemas.microsoft.com/office/drawing/2014/main" id="{F5C8747F-3D5C-432A-A3D5-A6DC0351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6" y="3570565"/>
            <a:ext cx="1173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 saúde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63">
            <a:extLst>
              <a:ext uri="{FF2B5EF4-FFF2-40B4-BE49-F238E27FC236}">
                <a16:creationId xmlns:a16="http://schemas.microsoft.com/office/drawing/2014/main" id="{715D8F6F-C9DA-056F-6931-88A2B764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3149600"/>
            <a:ext cx="1131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Usa plano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64">
            <a:extLst>
              <a:ext uri="{FF2B5EF4-FFF2-40B4-BE49-F238E27FC236}">
                <a16:creationId xmlns:a16="http://schemas.microsoft.com/office/drawing/2014/main" id="{8735CED6-D5C0-9F45-B759-86AA80B32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1" y="3402290"/>
            <a:ext cx="992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saúde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65">
            <a:extLst>
              <a:ext uri="{FF2B5EF4-FFF2-40B4-BE49-F238E27FC236}">
                <a16:creationId xmlns:a16="http://schemas.microsoft.com/office/drawing/2014/main" id="{C75D342F-F246-3758-0467-4A4A1ECB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0413" y="3149600"/>
            <a:ext cx="1214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Usa cartão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6">
            <a:extLst>
              <a:ext uri="{FF2B5EF4-FFF2-40B4-BE49-F238E27FC236}">
                <a16:creationId xmlns:a16="http://schemas.microsoft.com/office/drawing/2014/main" id="{D97233C6-5D4C-A02B-8622-9D23137BE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963" y="3402290"/>
            <a:ext cx="1004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pré-pago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7">
            <a:extLst>
              <a:ext uri="{FF2B5EF4-FFF2-40B4-BE49-F238E27FC236}">
                <a16:creationId xmlns:a16="http://schemas.microsoft.com/office/drawing/2014/main" id="{FD90DADC-CD59-12E6-EB5C-00C691AF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1" y="3933825"/>
            <a:ext cx="3659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 médio para marcar consultas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8">
            <a:extLst>
              <a:ext uri="{FF2B5EF4-FFF2-40B4-BE49-F238E27FC236}">
                <a16:creationId xmlns:a16="http://schemas.microsoft.com/office/drawing/2014/main" id="{BB688FFB-6B76-CCB6-AE4B-7C0FFAB8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3933825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3,5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69">
            <a:extLst>
              <a:ext uri="{FF2B5EF4-FFF2-40B4-BE49-F238E27FC236}">
                <a16:creationId xmlns:a16="http://schemas.microsoft.com/office/drawing/2014/main" id="{F2B9C6F5-2024-D885-7FE1-86E2A96D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3933825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2,7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70">
            <a:extLst>
              <a:ext uri="{FF2B5EF4-FFF2-40B4-BE49-F238E27FC236}">
                <a16:creationId xmlns:a16="http://schemas.microsoft.com/office/drawing/2014/main" id="{F76F3A8B-F333-742C-F717-9D444FFE6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3933825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3,6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1">
            <a:extLst>
              <a:ext uri="{FF2B5EF4-FFF2-40B4-BE49-F238E27FC236}">
                <a16:creationId xmlns:a16="http://schemas.microsoft.com/office/drawing/2014/main" id="{1E57AFD1-6A01-A8C3-0B07-6FB8D05D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651" y="3933825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72">
            <a:extLst>
              <a:ext uri="{FF2B5EF4-FFF2-40B4-BE49-F238E27FC236}">
                <a16:creationId xmlns:a16="http://schemas.microsoft.com/office/drawing/2014/main" id="{130243CA-D2F8-2C8C-E666-886D689AE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1" y="4338706"/>
            <a:ext cx="347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 médio para marcar exames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73">
            <a:extLst>
              <a:ext uri="{FF2B5EF4-FFF2-40B4-BE49-F238E27FC236}">
                <a16:creationId xmlns:a16="http://schemas.microsoft.com/office/drawing/2014/main" id="{611A1DFE-2AC2-5C77-C90E-87DD77E93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4338706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4,2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74">
            <a:extLst>
              <a:ext uri="{FF2B5EF4-FFF2-40B4-BE49-F238E27FC236}">
                <a16:creationId xmlns:a16="http://schemas.microsoft.com/office/drawing/2014/main" id="{FE2270E4-CE85-12F3-729B-1FC6BE9CA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4338706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2,8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75">
            <a:extLst>
              <a:ext uri="{FF2B5EF4-FFF2-40B4-BE49-F238E27FC236}">
                <a16:creationId xmlns:a16="http://schemas.microsoft.com/office/drawing/2014/main" id="{FD44D2E8-4AD5-091B-4F60-F5438425A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4338706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3,7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6">
            <a:extLst>
              <a:ext uri="{FF2B5EF4-FFF2-40B4-BE49-F238E27FC236}">
                <a16:creationId xmlns:a16="http://schemas.microsoft.com/office/drawing/2014/main" id="{0BA0880C-CC17-6973-7A7F-349F0375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651" y="4338706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4,2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7">
            <a:extLst>
              <a:ext uri="{FF2B5EF4-FFF2-40B4-BE49-F238E27FC236}">
                <a16:creationId xmlns:a16="http://schemas.microsoft.com/office/drawing/2014/main" id="{D5A3ED97-5BDD-2C71-7F30-1C61EC94E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1" y="4649788"/>
            <a:ext cx="2751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Tempo médio para marcar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8">
            <a:extLst>
              <a:ext uri="{FF2B5EF4-FFF2-40B4-BE49-F238E27FC236}">
                <a16:creationId xmlns:a16="http://schemas.microsoft.com/office/drawing/2014/main" id="{F268A390-5C92-D1F1-EC39-4357C8DA0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1" y="4902477"/>
            <a:ext cx="1577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procedimentos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79">
            <a:extLst>
              <a:ext uri="{FF2B5EF4-FFF2-40B4-BE49-F238E27FC236}">
                <a16:creationId xmlns:a16="http://schemas.microsoft.com/office/drawing/2014/main" id="{8486FA80-DD4E-C13B-E475-AC5373879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4818063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80">
            <a:extLst>
              <a:ext uri="{FF2B5EF4-FFF2-40B4-BE49-F238E27FC236}">
                <a16:creationId xmlns:a16="http://schemas.microsoft.com/office/drawing/2014/main" id="{836D9928-2D71-7ABA-38FA-3B80EC006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4818063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3,8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81">
            <a:extLst>
              <a:ext uri="{FF2B5EF4-FFF2-40B4-BE49-F238E27FC236}">
                <a16:creationId xmlns:a16="http://schemas.microsoft.com/office/drawing/2014/main" id="{FD49AA28-5BA5-900F-941E-364B42FE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4818063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82">
            <a:extLst>
              <a:ext uri="{FF2B5EF4-FFF2-40B4-BE49-F238E27FC236}">
                <a16:creationId xmlns:a16="http://schemas.microsoft.com/office/drawing/2014/main" id="{F91620D2-1123-8736-CB44-04F663DF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651" y="4818063"/>
            <a:ext cx="41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5,6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83">
            <a:extLst>
              <a:ext uri="{FF2B5EF4-FFF2-40B4-BE49-F238E27FC236}">
                <a16:creationId xmlns:a16="http://schemas.microsoft.com/office/drawing/2014/main" id="{84EE8537-34E0-EE9E-02EA-93C34980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6" y="2700338"/>
            <a:ext cx="71568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900" b="1" i="0" u="none" strike="noStrike" cap="none" normalizeH="0" baseline="0" dirty="0">
                <a:ln>
                  <a:noFill/>
                </a:ln>
                <a:solidFill>
                  <a:srgbClr val="EE902C"/>
                </a:solidFill>
                <a:effectLst/>
                <a:latin typeface="Calibri" panose="020F0502020204030204" pitchFamily="34" charset="0"/>
              </a:rPr>
              <a:t>Comparação das médias de utilização por relação com planos de saúde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EE902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Line 86">
            <a:extLst>
              <a:ext uri="{FF2B5EF4-FFF2-40B4-BE49-F238E27FC236}">
                <a16:creationId xmlns:a16="http://schemas.microsoft.com/office/drawing/2014/main" id="{12FD5E40-5D8A-6D6F-C392-E6BDF7BAC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3022600"/>
            <a:ext cx="0" cy="8556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Rectangle 87">
            <a:extLst>
              <a:ext uri="{FF2B5EF4-FFF2-40B4-BE49-F238E27FC236}">
                <a16:creationId xmlns:a16="http://schemas.microsoft.com/office/drawing/2014/main" id="{E9E1B175-F510-2B29-D740-1998B2293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3022600"/>
            <a:ext cx="12700" cy="8556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" name="Line 88">
            <a:extLst>
              <a:ext uri="{FF2B5EF4-FFF2-40B4-BE49-F238E27FC236}">
                <a16:creationId xmlns:a16="http://schemas.microsoft.com/office/drawing/2014/main" id="{3DFA467C-8FAB-3B39-3E03-FF08D8091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138" y="3022600"/>
            <a:ext cx="0" cy="8556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Rectangle 89">
            <a:extLst>
              <a:ext uri="{FF2B5EF4-FFF2-40B4-BE49-F238E27FC236}">
                <a16:creationId xmlns:a16="http://schemas.microsoft.com/office/drawing/2014/main" id="{D7FEA482-7CEF-F093-BB85-2968AB2D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3022600"/>
            <a:ext cx="14288" cy="8556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" name="Line 90">
            <a:extLst>
              <a:ext uri="{FF2B5EF4-FFF2-40B4-BE49-F238E27FC236}">
                <a16:creationId xmlns:a16="http://schemas.microsoft.com/office/drawing/2014/main" id="{B1BC29F9-A1EA-D949-22DC-5B70C6D2F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6576" y="3022600"/>
            <a:ext cx="0" cy="8556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Rectangle 91">
            <a:extLst>
              <a:ext uri="{FF2B5EF4-FFF2-40B4-BE49-F238E27FC236}">
                <a16:creationId xmlns:a16="http://schemas.microsoft.com/office/drawing/2014/main" id="{B91E5602-CB5D-DED3-08C5-F6094F65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6" y="3022600"/>
            <a:ext cx="12700" cy="8556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" name="Line 92">
            <a:extLst>
              <a:ext uri="{FF2B5EF4-FFF2-40B4-BE49-F238E27FC236}">
                <a16:creationId xmlns:a16="http://schemas.microsoft.com/office/drawing/2014/main" id="{CFB9C1A7-1F78-F245-93E6-FB6155D14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6426" y="3022600"/>
            <a:ext cx="0" cy="85566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" name="Rectangle 93">
            <a:extLst>
              <a:ext uri="{FF2B5EF4-FFF2-40B4-BE49-F238E27FC236}">
                <a16:creationId xmlns:a16="http://schemas.microsoft.com/office/drawing/2014/main" id="{D20589FE-316D-834C-7926-F5F24CED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3022600"/>
            <a:ext cx="14288" cy="8556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" name="Rectangle 94">
            <a:extLst>
              <a:ext uri="{FF2B5EF4-FFF2-40B4-BE49-F238E27FC236}">
                <a16:creationId xmlns:a16="http://schemas.microsoft.com/office/drawing/2014/main" id="{0B82C5AD-5A54-CD37-2616-CCBC5897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3576" y="2995613"/>
            <a:ext cx="26988" cy="8826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" name="Rectangle 95">
            <a:extLst>
              <a:ext uri="{FF2B5EF4-FFF2-40B4-BE49-F238E27FC236}">
                <a16:creationId xmlns:a16="http://schemas.microsoft.com/office/drawing/2014/main" id="{B61511A4-82F0-48A7-C7C9-FE24BE5F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1" y="3906838"/>
            <a:ext cx="28575" cy="1387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" name="Rectangle 96">
            <a:extLst>
              <a:ext uri="{FF2B5EF4-FFF2-40B4-BE49-F238E27FC236}">
                <a16:creationId xmlns:a16="http://schemas.microsoft.com/office/drawing/2014/main" id="{E0E6D85F-E0B5-28F3-0B29-F05E4652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1" y="3906838"/>
            <a:ext cx="26988" cy="13874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" name="Line 97">
            <a:extLst>
              <a:ext uri="{FF2B5EF4-FFF2-40B4-BE49-F238E27FC236}">
                <a16:creationId xmlns:a16="http://schemas.microsoft.com/office/drawing/2014/main" id="{171F7094-422F-AD25-48AF-C2FB2C019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138" y="3906838"/>
            <a:ext cx="0" cy="1358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" name="Rectangle 98">
            <a:extLst>
              <a:ext uri="{FF2B5EF4-FFF2-40B4-BE49-F238E27FC236}">
                <a16:creationId xmlns:a16="http://schemas.microsoft.com/office/drawing/2014/main" id="{C202ED41-147C-A923-C0D3-D1B1BF32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3906838"/>
            <a:ext cx="14288" cy="1358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" name="Line 99">
            <a:extLst>
              <a:ext uri="{FF2B5EF4-FFF2-40B4-BE49-F238E27FC236}">
                <a16:creationId xmlns:a16="http://schemas.microsoft.com/office/drawing/2014/main" id="{836807F2-1619-3215-C8B0-C48DC9257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6576" y="3906838"/>
            <a:ext cx="0" cy="1358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" name="Rectangle 100">
            <a:extLst>
              <a:ext uri="{FF2B5EF4-FFF2-40B4-BE49-F238E27FC236}">
                <a16:creationId xmlns:a16="http://schemas.microsoft.com/office/drawing/2014/main" id="{5F7CF92F-111E-1F5A-3A8C-3E161F78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6" y="3906838"/>
            <a:ext cx="12700" cy="1358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" name="Line 101">
            <a:extLst>
              <a:ext uri="{FF2B5EF4-FFF2-40B4-BE49-F238E27FC236}">
                <a16:creationId xmlns:a16="http://schemas.microsoft.com/office/drawing/2014/main" id="{372EB34A-2C6D-9958-266E-933B6BAADF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6426" y="3906838"/>
            <a:ext cx="0" cy="1358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" name="Rectangle 102">
            <a:extLst>
              <a:ext uri="{FF2B5EF4-FFF2-40B4-BE49-F238E27FC236}">
                <a16:creationId xmlns:a16="http://schemas.microsoft.com/office/drawing/2014/main" id="{7B5C13C7-1D3B-91A0-50DF-E1FDBCF9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3906838"/>
            <a:ext cx="14288" cy="1358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" name="Rectangle 103">
            <a:extLst>
              <a:ext uri="{FF2B5EF4-FFF2-40B4-BE49-F238E27FC236}">
                <a16:creationId xmlns:a16="http://schemas.microsoft.com/office/drawing/2014/main" id="{10CC03A4-7B98-728E-6B73-DB7E322B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3576" y="3878263"/>
            <a:ext cx="26988" cy="1416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" name="Rectangle 104">
            <a:extLst>
              <a:ext uri="{FF2B5EF4-FFF2-40B4-BE49-F238E27FC236}">
                <a16:creationId xmlns:a16="http://schemas.microsoft.com/office/drawing/2014/main" id="{E8D4A516-E4B8-9700-6123-A412C1FFB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2995613"/>
            <a:ext cx="9482138" cy="26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" name="Rectangle 105">
            <a:extLst>
              <a:ext uri="{FF2B5EF4-FFF2-40B4-BE49-F238E27FC236}">
                <a16:creationId xmlns:a16="http://schemas.microsoft.com/office/drawing/2014/main" id="{27ABE10B-8098-A371-F5D6-62D47409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1" y="3878263"/>
            <a:ext cx="9496425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" name="Rectangle 106">
            <a:extLst>
              <a:ext uri="{FF2B5EF4-FFF2-40B4-BE49-F238E27FC236}">
                <a16:creationId xmlns:a16="http://schemas.microsoft.com/office/drawing/2014/main" id="{80B6C589-58BD-EDFF-76D5-5CB11E350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6" y="5265738"/>
            <a:ext cx="9494838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0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Comportamento na marcação de consultas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8624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 </a:t>
            </a:r>
            <a:r>
              <a:rPr lang="pt-BR" sz="1500" dirty="0">
                <a:latin typeface="Raleway" panose="020B0003030101060003" pitchFamily="34" charset="0"/>
              </a:rPr>
              <a:t>dos entrevistados </a:t>
            </a:r>
            <a:r>
              <a:rPr lang="pt-BR" sz="1500" b="1" dirty="0">
                <a:latin typeface="Raleway" panose="020B0003030101060003" pitchFamily="34" charset="0"/>
              </a:rPr>
              <a:t>consulta um médico </a:t>
            </a:r>
            <a:r>
              <a:rPr lang="pt-BR" sz="1500" dirty="0">
                <a:latin typeface="Raleway" panose="020B0003030101060003" pitchFamily="34" charset="0"/>
              </a:rPr>
              <a:t>quando há uma </a:t>
            </a:r>
            <a:r>
              <a:rPr lang="pt-BR" sz="1500" b="1" dirty="0">
                <a:latin typeface="Raleway" panose="020B0003030101060003" pitchFamily="34" charset="0"/>
              </a:rPr>
              <a:t>necessidade médica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Qual dessas é a frase que melhor simboliza a sua relação com consultas médicas:</a:t>
            </a:r>
          </a:p>
          <a:p>
            <a:endParaRPr lang="pt-BR" sz="1100" dirty="0"/>
          </a:p>
        </p:txBody>
      </p:sp>
      <p:graphicFrame>
        <p:nvGraphicFramePr>
          <p:cNvPr id="58" name="Gráfico 57">
            <a:extLst>
              <a:ext uri="{FF2B5EF4-FFF2-40B4-BE49-F238E27FC236}">
                <a16:creationId xmlns:a16="http://schemas.microsoft.com/office/drawing/2014/main" id="{DAADF3D3-09DF-688E-95B9-66CB2FCF68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206142"/>
              </p:ext>
            </p:extLst>
          </p:nvPr>
        </p:nvGraphicFramePr>
        <p:xfrm>
          <a:off x="2122907" y="2318683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" name="CaixaDeTexto 58">
            <a:extLst>
              <a:ext uri="{FF2B5EF4-FFF2-40B4-BE49-F238E27FC236}">
                <a16:creationId xmlns:a16="http://schemas.microsoft.com/office/drawing/2014/main" id="{17262C34-3F4F-52E1-257F-803FA2ED7F9B}"/>
              </a:ext>
            </a:extLst>
          </p:cNvPr>
          <p:cNvSpPr txBox="1"/>
          <p:nvPr/>
        </p:nvSpPr>
        <p:spPr>
          <a:xfrm>
            <a:off x="6508824" y="4654241"/>
            <a:ext cx="198002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pt-BR" sz="1400" b="1" dirty="0"/>
              <a:t>&gt; 60 anos ou mais (54%)</a:t>
            </a:r>
          </a:p>
        </p:txBody>
      </p:sp>
    </p:spTree>
    <p:extLst>
      <p:ext uri="{BB962C8B-B14F-4D97-AF65-F5344CB8AC3E}">
        <p14:creationId xmlns:p14="http://schemas.microsoft.com/office/powerpoint/2010/main" val="89787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Comportamento na marcação de consultas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86247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Destaque entre os </a:t>
            </a:r>
            <a:r>
              <a:rPr lang="pt-BR" sz="1500" b="1" dirty="0">
                <a:latin typeface="Raleway" panose="020B0003030101060003" pitchFamily="34" charset="0"/>
              </a:rPr>
              <a:t>usuários do SUS </a:t>
            </a:r>
            <a:r>
              <a:rPr lang="pt-BR" sz="1500" dirty="0">
                <a:latin typeface="Raleway" panose="020B0003030101060003" pitchFamily="34" charset="0"/>
              </a:rPr>
              <a:t>o </a:t>
            </a:r>
            <a:r>
              <a:rPr lang="pt-BR" sz="1500" b="1" dirty="0">
                <a:latin typeface="Raleway" panose="020B0003030101060003" pitchFamily="34" charset="0"/>
              </a:rPr>
              <a:t>uso de consultas médicas somente quando necessário </a:t>
            </a:r>
            <a:r>
              <a:rPr lang="pt-BR" sz="1500" dirty="0">
                <a:latin typeface="Raleway" panose="020B0003030101060003" pitchFamily="34" charset="0"/>
              </a:rPr>
              <a:t>e, entre os que usam cartão pré-pago um uso mais constante, como rotina.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Qual dessas é a frase que melhor simboliza a sua relação com consultas médicas:</a:t>
            </a:r>
          </a:p>
          <a:p>
            <a:endParaRPr lang="pt-BR" sz="1100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A3D7D90-9916-7E0E-F8E4-1459860B6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487"/>
              </p:ext>
            </p:extLst>
          </p:nvPr>
        </p:nvGraphicFramePr>
        <p:xfrm>
          <a:off x="1111852" y="3002887"/>
          <a:ext cx="9968296" cy="19372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SUS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Paga despesas com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cartão </a:t>
                      </a:r>
                      <a:b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pré-pago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 plano de saúde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96838" indent="-96838" algn="l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Utiliza apenas em uma necessidade médica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73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78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Utilizo constantemente, como rotina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Base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1012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211</a:t>
                      </a:r>
                      <a:endParaRPr lang="pt-BR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06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Comportamento na busca/acesso de exames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8624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 </a:t>
            </a:r>
            <a:r>
              <a:rPr lang="pt-BR" sz="1500" dirty="0">
                <a:latin typeface="Raleway" panose="020B0003030101060003" pitchFamily="34" charset="0"/>
              </a:rPr>
              <a:t>dos entrevistados </a:t>
            </a:r>
            <a:r>
              <a:rPr lang="pt-BR" sz="1500" b="1" dirty="0">
                <a:latin typeface="Raleway" panose="020B0003030101060003" pitchFamily="34" charset="0"/>
              </a:rPr>
              <a:t>busca ou acessa </a:t>
            </a:r>
            <a:r>
              <a:rPr lang="pt-BR" sz="1500" dirty="0">
                <a:latin typeface="Raleway" panose="020B0003030101060003" pitchFamily="34" charset="0"/>
              </a:rPr>
              <a:t>pela internet os </a:t>
            </a:r>
            <a:r>
              <a:rPr lang="pt-BR" sz="1500" b="1" dirty="0">
                <a:latin typeface="Raleway" panose="020B0003030101060003" pitchFamily="34" charset="0"/>
              </a:rPr>
              <a:t>exames, assim que fica pronto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Qual dessas é a frase que melhor simboliza a sua relação com exames:</a:t>
            </a:r>
          </a:p>
          <a:p>
            <a:endParaRPr lang="pt-BR" sz="1100" dirty="0">
              <a:latin typeface="Raleway" panose="020B0003030101060003" pitchFamily="34" charset="0"/>
            </a:endParaRP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FB778A2-CF1D-945D-327A-5BF3ECDCB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814693"/>
              </p:ext>
            </p:extLst>
          </p:nvPr>
        </p:nvGraphicFramePr>
        <p:xfrm>
          <a:off x="2904795" y="2350963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14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Comportamento na busca/acesso de exames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86247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Taxa um pouco mais encorpada entre os </a:t>
            </a:r>
            <a:r>
              <a:rPr lang="pt-BR" sz="1500" b="1" dirty="0">
                <a:latin typeface="Raleway" panose="020B0003030101060003" pitchFamily="34" charset="0"/>
              </a:rPr>
              <a:t>possuidores do plano de saúde </a:t>
            </a:r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buscar ou acessar </a:t>
            </a:r>
            <a:r>
              <a:rPr lang="pt-BR" sz="1500" dirty="0">
                <a:latin typeface="Raleway" panose="020B0003030101060003" pitchFamily="34" charset="0"/>
              </a:rPr>
              <a:t>pela internet o </a:t>
            </a:r>
            <a:r>
              <a:rPr lang="pt-BR" sz="1500" b="1" dirty="0">
                <a:latin typeface="Raleway" panose="020B0003030101060003" pitchFamily="34" charset="0"/>
              </a:rPr>
              <a:t>exame assim que fica pronto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Qual dessas é a frase que melhor simboliza a sua relação com exames:</a:t>
            </a:r>
          </a:p>
          <a:p>
            <a:endParaRPr lang="pt-BR" sz="1100" dirty="0">
              <a:latin typeface="Raleway" panose="020B0003030101060003" pitchFamily="34" charset="0"/>
            </a:endParaRP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1DC1C20-1D76-BBDE-6AC9-9120AFE35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76808"/>
              </p:ext>
            </p:extLst>
          </p:nvPr>
        </p:nvGraphicFramePr>
        <p:xfrm>
          <a:off x="1111852" y="2484306"/>
          <a:ext cx="9968296" cy="2931615"/>
        </p:xfrm>
        <a:graphic>
          <a:graphicData uri="http://schemas.openxmlformats.org/drawingml/2006/table">
            <a:tbl>
              <a:tblPr/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rgbClr val="EE902C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E902C"/>
                          </a:solidFill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SUS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Paga despesas com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cartão </a:t>
                      </a:r>
                      <a:b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pré-pago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plano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96838" indent="-96838" algn="l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Busco ou acesso pela internet assim que fica pronto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96838" indent="-96838"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Busco ou acesso pela internet bem depois que fica pronto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96838" indent="-96838"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Não busco e nem acesso pela internet ou esqueço dos exames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517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0556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2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Prioridade para aquisição de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86247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41%</a:t>
            </a:r>
            <a:r>
              <a:rPr lang="pt-BR" sz="1500" dirty="0">
                <a:latin typeface="Raleway" panose="020B0003030101060003" pitchFamily="34" charset="0"/>
              </a:rPr>
              <a:t> dos entrevistados elege </a:t>
            </a:r>
            <a:r>
              <a:rPr lang="pt-BR" sz="1500" b="1" dirty="0">
                <a:latin typeface="Raleway" panose="020B0003030101060003" pitchFamily="34" charset="0"/>
              </a:rPr>
              <a:t>os idosos como os prioritários </a:t>
            </a:r>
            <a:r>
              <a:rPr lang="pt-BR" sz="1500" dirty="0">
                <a:latin typeface="Raleway" panose="020B0003030101060003" pitchFamily="34" charset="0"/>
              </a:rPr>
              <a:t>para posse de plano de saúde. Num </a:t>
            </a:r>
            <a:r>
              <a:rPr lang="pt-BR" sz="1500" b="1" dirty="0">
                <a:latin typeface="Raleway" panose="020B0003030101060003" pitchFamily="34" charset="0"/>
              </a:rPr>
              <a:t>segundo patamar</a:t>
            </a:r>
            <a:r>
              <a:rPr lang="pt-BR" sz="1500" dirty="0">
                <a:latin typeface="Raleway" panose="020B0003030101060003" pitchFamily="34" charset="0"/>
              </a:rPr>
              <a:t>, temos as </a:t>
            </a:r>
            <a:r>
              <a:rPr lang="pt-BR" sz="1500" b="1" dirty="0">
                <a:latin typeface="Raleway" panose="020B0003030101060003" pitchFamily="34" charset="0"/>
              </a:rPr>
              <a:t>crianças, com 32%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Em sua avaliação, qual dessas é a prioridade quando se pensa em plano de saúde? </a:t>
            </a:r>
          </a:p>
          <a:p>
            <a:endParaRPr lang="pt-BR" sz="1100" dirty="0">
              <a:latin typeface="Raleway" panose="020B0003030101060003" pitchFamily="34" charset="0"/>
            </a:endParaRP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6C08CC0-38A3-5330-A8BB-4A1E2F37B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821801"/>
              </p:ext>
            </p:extLst>
          </p:nvPr>
        </p:nvGraphicFramePr>
        <p:xfrm>
          <a:off x="1928354" y="246638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70BA37-323A-EE2B-4D15-87FBA6FA5D3B}"/>
              </a:ext>
            </a:extLst>
          </p:cNvPr>
          <p:cNvSpPr txBox="1"/>
          <p:nvPr/>
        </p:nvSpPr>
        <p:spPr>
          <a:xfrm>
            <a:off x="7142915" y="2714661"/>
            <a:ext cx="198002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60 anos ou mais (74%)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D9B5D7D-E99D-2F56-535E-EF6465E1B372}"/>
              </a:ext>
            </a:extLst>
          </p:cNvPr>
          <p:cNvSpPr txBox="1"/>
          <p:nvPr/>
        </p:nvSpPr>
        <p:spPr>
          <a:xfrm>
            <a:off x="6754363" y="3258008"/>
            <a:ext cx="1650132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Até 39 anos (42%)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EE8EB13-BB54-0907-7084-774093015306}"/>
              </a:ext>
            </a:extLst>
          </p:cNvPr>
          <p:cNvSpPr txBox="1"/>
          <p:nvPr/>
        </p:nvSpPr>
        <p:spPr>
          <a:xfrm>
            <a:off x="6326057" y="3756782"/>
            <a:ext cx="170751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50 a 59 anos (30%)</a:t>
            </a:r>
          </a:p>
        </p:txBody>
      </p:sp>
    </p:spTree>
    <p:extLst>
      <p:ext uri="{BB962C8B-B14F-4D97-AF65-F5344CB8AC3E}">
        <p14:creationId xmlns:p14="http://schemas.microsoft.com/office/powerpoint/2010/main" val="226266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Prioridade para aquisição de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1102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Entre os </a:t>
            </a:r>
            <a:r>
              <a:rPr lang="pt-BR" sz="1500" b="1" dirty="0">
                <a:latin typeface="Raleway" panose="020B0003030101060003" pitchFamily="34" charset="0"/>
              </a:rPr>
              <a:t>usuários do SUS as crianças se destacam como prioridade </a:t>
            </a:r>
            <a:r>
              <a:rPr lang="pt-BR" sz="1500" dirty="0">
                <a:latin typeface="Raleway" panose="020B0003030101060003" pitchFamily="34" charset="0"/>
              </a:rPr>
              <a:t>para se ter um plano de saúde.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Em sua avaliação, qual dessas é a prioridade quando se pensa em plano de saúde? </a:t>
            </a:r>
          </a:p>
          <a:p>
            <a:endParaRPr lang="pt-BR" sz="1100" dirty="0">
              <a:latin typeface="Raleway" panose="020B0003030101060003" pitchFamily="34" charset="0"/>
            </a:endParaRP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094E2F6-0A62-4B53-3B54-6BE078A9C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14794"/>
              </p:ext>
            </p:extLst>
          </p:nvPr>
        </p:nvGraphicFramePr>
        <p:xfrm>
          <a:off x="1111852" y="2580412"/>
          <a:ext cx="9968296" cy="2844000"/>
        </p:xfrm>
        <a:graphic>
          <a:graphicData uri="http://schemas.openxmlformats.org/drawingml/2006/table">
            <a:tbl>
              <a:tblPr/>
              <a:tblGrid>
                <a:gridCol w="3613441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692103516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373468567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rgbClr val="EE902C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rgbClr val="EE902C"/>
                          </a:solidFill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SUS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Paga despesas com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cartão </a:t>
                      </a:r>
                      <a:b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pré-pago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Usa plano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Idosos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Crianças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Adultos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517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Jovens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0556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Adolescentes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9715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72323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72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51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848041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Conhecimento sobre plano de saúde coletivo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11023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Cerca de </a:t>
            </a:r>
            <a:r>
              <a:rPr lang="pt-BR" sz="1500" b="1" dirty="0">
                <a:latin typeface="Raleway" panose="020B0003030101060003" pitchFamily="34" charset="0"/>
              </a:rPr>
              <a:t>2/3</a:t>
            </a:r>
            <a:r>
              <a:rPr lang="pt-BR" sz="1500" dirty="0">
                <a:latin typeface="Raleway" panose="020B0003030101060003" pitchFamily="34" charset="0"/>
              </a:rPr>
              <a:t> dos respondentes </a:t>
            </a:r>
            <a:r>
              <a:rPr lang="pt-BR" sz="1500" b="1" dirty="0">
                <a:latin typeface="Raleway" panose="020B0003030101060003" pitchFamily="34" charset="0"/>
              </a:rPr>
              <a:t>sabem da existência </a:t>
            </a:r>
            <a:r>
              <a:rPr lang="pt-BR" sz="1500" dirty="0">
                <a:latin typeface="Raleway" panose="020B0003030101060003" pitchFamily="34" charset="0"/>
              </a:rPr>
              <a:t>do </a:t>
            </a:r>
            <a:r>
              <a:rPr lang="pt-BR" sz="1500" b="1" dirty="0">
                <a:latin typeface="Raleway" panose="020B0003030101060003" pitchFamily="34" charset="0"/>
              </a:rPr>
              <a:t>plano de saúde coletivo</a:t>
            </a:r>
            <a:r>
              <a:rPr lang="pt-BR" sz="1500" dirty="0">
                <a:latin typeface="Raleway" panose="020B0003030101060003" pitchFamily="34" charset="0"/>
              </a:rPr>
              <a:t>. Destaque entre os homens, entre os que possuem maior poder aquisitivo e entre os que têm ensino superior.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entrevistas       Fonte: Você tem conhecimento de que tem direito a contratar Plano de Saúde Coletivo?</a:t>
            </a:r>
          </a:p>
          <a:p>
            <a:endParaRPr lang="pt-BR" sz="1100" dirty="0">
              <a:latin typeface="Raleway" panose="020B0003030101060003" pitchFamily="34" charset="0"/>
            </a:endParaRP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D1D9DB9-4019-5C40-C2F5-22980E87B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694822"/>
              </p:ext>
            </p:extLst>
          </p:nvPr>
        </p:nvGraphicFramePr>
        <p:xfrm>
          <a:off x="3862392" y="2609089"/>
          <a:ext cx="5358063" cy="32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203BAE-A4A5-DD1F-767C-45492AF4ABD3}"/>
              </a:ext>
            </a:extLst>
          </p:cNvPr>
          <p:cNvSpPr txBox="1"/>
          <p:nvPr/>
        </p:nvSpPr>
        <p:spPr>
          <a:xfrm>
            <a:off x="6348919" y="3589945"/>
            <a:ext cx="1951175" cy="738664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Masculino (77%)</a:t>
            </a:r>
          </a:p>
          <a:p>
            <a:r>
              <a:rPr lang="pt-BR" sz="1400" b="1" dirty="0"/>
              <a:t>&gt; Mais de 5 s.m. (82%)</a:t>
            </a:r>
          </a:p>
          <a:p>
            <a:r>
              <a:rPr lang="pt-BR" sz="1400" b="1" dirty="0"/>
              <a:t>&gt; Ensino Superior (74%)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DE78FE-EC13-3CB3-D600-E9F00D35416B}"/>
              </a:ext>
            </a:extLst>
          </p:cNvPr>
          <p:cNvSpPr txBox="1"/>
          <p:nvPr/>
        </p:nvSpPr>
        <p:spPr>
          <a:xfrm>
            <a:off x="3292459" y="3892731"/>
            <a:ext cx="1474058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Feminino (51%)</a:t>
            </a:r>
          </a:p>
        </p:txBody>
      </p:sp>
    </p:spTree>
    <p:extLst>
      <p:ext uri="{BB962C8B-B14F-4D97-AF65-F5344CB8AC3E}">
        <p14:creationId xmlns:p14="http://schemas.microsoft.com/office/powerpoint/2010/main" val="196422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50575B-DF09-E83F-F242-5E8CF92E2B19}"/>
              </a:ext>
            </a:extLst>
          </p:cNvPr>
          <p:cNvSpPr txBox="1"/>
          <p:nvPr/>
        </p:nvSpPr>
        <p:spPr>
          <a:xfrm>
            <a:off x="1764957" y="2228672"/>
            <a:ext cx="65280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RESULTADOS</a:t>
            </a: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Usuários do SUS</a:t>
            </a:r>
          </a:p>
        </p:txBody>
      </p:sp>
    </p:spTree>
    <p:extLst>
      <p:ext uri="{BB962C8B-B14F-4D97-AF65-F5344CB8AC3E}">
        <p14:creationId xmlns:p14="http://schemas.microsoft.com/office/powerpoint/2010/main" val="399422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3" y="436910"/>
            <a:ext cx="922289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Percepção da necessidade de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1102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</a:t>
            </a:r>
            <a:r>
              <a:rPr lang="pt-BR" sz="1500" dirty="0">
                <a:latin typeface="Raleway" panose="020B0003030101060003" pitchFamily="34" charset="0"/>
              </a:rPr>
              <a:t> dos entrevistados que </a:t>
            </a:r>
            <a:r>
              <a:rPr lang="pt-BR" sz="1500" b="1" dirty="0">
                <a:latin typeface="Raleway" panose="020B0003030101060003" pitchFamily="34" charset="0"/>
              </a:rPr>
              <a:t>usam o SUS </a:t>
            </a:r>
            <a:r>
              <a:rPr lang="pt-BR" sz="1500" dirty="0">
                <a:latin typeface="Raleway" panose="020B0003030101060003" pitchFamily="34" charset="0"/>
              </a:rPr>
              <a:t>consideram </a:t>
            </a:r>
            <a:r>
              <a:rPr lang="pt-BR" sz="1500" b="1" dirty="0">
                <a:latin typeface="Raleway" panose="020B0003030101060003" pitchFamily="34" charset="0"/>
              </a:rPr>
              <a:t>necessário a aquisição </a:t>
            </a:r>
            <a:r>
              <a:rPr lang="pt-BR" sz="1500" dirty="0">
                <a:latin typeface="Raleway" panose="020B0003030101060003" pitchFamily="34" charset="0"/>
              </a:rPr>
              <a:t>de um </a:t>
            </a:r>
            <a:r>
              <a:rPr lang="pt-BR" sz="1500" b="1" dirty="0">
                <a:latin typeface="Raleway" panose="020B0003030101060003" pitchFamily="34" charset="0"/>
              </a:rPr>
              <a:t>plano de saúde.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11185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Qual dessas é a palavra que melhor descreve a necessidade de um plano de saúde para sua família?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9C110B6-1515-B295-F027-395B912AA62D}"/>
              </a:ext>
            </a:extLst>
          </p:cNvPr>
          <p:cNvGrpSpPr/>
          <p:nvPr/>
        </p:nvGrpSpPr>
        <p:grpSpPr>
          <a:xfrm>
            <a:off x="1920269" y="2466380"/>
            <a:ext cx="8248911" cy="3406239"/>
            <a:chOff x="1628514" y="2466380"/>
            <a:chExt cx="8248911" cy="3406239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A1303046-DC6C-3843-F24E-BF3EC5CA47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4817940"/>
                </p:ext>
              </p:extLst>
            </p:nvPr>
          </p:nvGraphicFramePr>
          <p:xfrm>
            <a:off x="2251175" y="2466380"/>
            <a:ext cx="7117346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4AA4E3E7-956A-6489-B725-0884EA75B0C3}"/>
                </a:ext>
              </a:extLst>
            </p:cNvPr>
            <p:cNvSpPr/>
            <p:nvPr/>
          </p:nvSpPr>
          <p:spPr>
            <a:xfrm>
              <a:off x="3304605" y="2571427"/>
              <a:ext cx="5325980" cy="1259299"/>
            </a:xfrm>
            <a:prstGeom prst="roundRect">
              <a:avLst/>
            </a:prstGeom>
            <a:noFill/>
            <a:ln>
              <a:solidFill>
                <a:srgbClr val="654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E51D0A5E-3E75-ED94-527A-04A97334410B}"/>
                </a:ext>
              </a:extLst>
            </p:cNvPr>
            <p:cNvSpPr txBox="1"/>
            <p:nvPr/>
          </p:nvSpPr>
          <p:spPr>
            <a:xfrm>
              <a:off x="8059299" y="2889316"/>
              <a:ext cx="1818126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</a:rPr>
                <a:t>83% necessário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2A8DB8F0-20E2-4D0E-C8E8-1857C1D2FFBD}"/>
                </a:ext>
              </a:extLst>
            </p:cNvPr>
            <p:cNvSpPr txBox="1"/>
            <p:nvPr/>
          </p:nvSpPr>
          <p:spPr>
            <a:xfrm>
              <a:off x="1628514" y="2765552"/>
              <a:ext cx="195117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Ensino Superior (33%)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084CF0DB-EFAD-B73A-486F-282635EB6E6A}"/>
                </a:ext>
              </a:extLst>
            </p:cNvPr>
            <p:cNvSpPr txBox="1"/>
            <p:nvPr/>
          </p:nvSpPr>
          <p:spPr>
            <a:xfrm>
              <a:off x="2275545" y="3381108"/>
              <a:ext cx="179889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Ensino Médio (74%)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3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440545-A369-4292-85E2-86CEA90132EE}"/>
              </a:ext>
            </a:extLst>
          </p:cNvPr>
          <p:cNvSpPr txBox="1"/>
          <p:nvPr/>
        </p:nvSpPr>
        <p:spPr>
          <a:xfrm>
            <a:off x="1764957" y="3075057"/>
            <a:ext cx="652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METODOLOGIA</a:t>
            </a: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Nível de desejo por um plano de saúde para 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1102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E parcela considerável </a:t>
            </a:r>
            <a:r>
              <a:rPr lang="pt-BR" sz="1500" b="1" dirty="0">
                <a:latin typeface="Raleway" panose="020B0003030101060003" pitchFamily="34" charset="0"/>
              </a:rPr>
              <a:t>(74%) deseja ou deseja muito ter um plano de saúde </a:t>
            </a:r>
            <a:r>
              <a:rPr lang="pt-BR" sz="1500" dirty="0">
                <a:latin typeface="Raleway" panose="020B0003030101060003" pitchFamily="34" charset="0"/>
              </a:rPr>
              <a:t>para a família.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Independentemente da necessidade, qual dessas é a palavra que melhor descreve o desejo por um plano de saúde para sua família?</a:t>
            </a:r>
          </a:p>
          <a:p>
            <a:r>
              <a:rPr lang="pt-BR" sz="1100" dirty="0">
                <a:latin typeface="Raleway" panose="020B0003030101060003" pitchFamily="34" charset="0"/>
              </a:rPr>
              <a:t>	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5A7BF86-DFF0-72BC-4CDA-E0611F1929E9}"/>
              </a:ext>
            </a:extLst>
          </p:cNvPr>
          <p:cNvGrpSpPr/>
          <p:nvPr/>
        </p:nvGrpSpPr>
        <p:grpSpPr>
          <a:xfrm>
            <a:off x="2534588" y="2432196"/>
            <a:ext cx="7379202" cy="3406239"/>
            <a:chOff x="2354517" y="2466380"/>
            <a:chExt cx="7379202" cy="3406239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0AE10693-1E89-5B0E-41A1-A1BC00DF0F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3427305"/>
                </p:ext>
              </p:extLst>
            </p:nvPr>
          </p:nvGraphicFramePr>
          <p:xfrm>
            <a:off x="2354517" y="2466380"/>
            <a:ext cx="7117346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380F555F-7BB9-C2E0-F9C0-56AF765B4130}"/>
                </a:ext>
              </a:extLst>
            </p:cNvPr>
            <p:cNvSpPr/>
            <p:nvPr/>
          </p:nvSpPr>
          <p:spPr>
            <a:xfrm>
              <a:off x="3407947" y="2571427"/>
              <a:ext cx="5325980" cy="1596184"/>
            </a:xfrm>
            <a:prstGeom prst="roundRect">
              <a:avLst/>
            </a:prstGeom>
            <a:noFill/>
            <a:ln>
              <a:solidFill>
                <a:srgbClr val="6548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EF07BFD4-A8AF-5F8C-45CD-86FD2A984469}"/>
                </a:ext>
              </a:extLst>
            </p:cNvPr>
            <p:cNvSpPr txBox="1"/>
            <p:nvPr/>
          </p:nvSpPr>
          <p:spPr>
            <a:xfrm>
              <a:off x="8149719" y="2858931"/>
              <a:ext cx="1584000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</a:rPr>
                <a:t>74% desejam plano de saúde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923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Importância de itens de consumo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1102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casa própria </a:t>
            </a:r>
            <a:r>
              <a:rPr lang="pt-BR" sz="1500" dirty="0">
                <a:latin typeface="Raleway" panose="020B0003030101060003" pitchFamily="34" charset="0"/>
              </a:rPr>
              <a:t>é o item </a:t>
            </a:r>
            <a:r>
              <a:rPr lang="pt-BR" sz="1500" b="1" dirty="0">
                <a:latin typeface="Raleway" panose="020B0003030101060003" pitchFamily="34" charset="0"/>
              </a:rPr>
              <a:t>mais importante </a:t>
            </a:r>
            <a:r>
              <a:rPr lang="pt-BR" sz="1500" dirty="0">
                <a:latin typeface="Raleway" panose="020B0003030101060003" pitchFamily="34" charset="0"/>
              </a:rPr>
              <a:t>entre os entrevistados, usuários do SUS. A </a:t>
            </a:r>
            <a:r>
              <a:rPr lang="pt-BR" sz="1500" b="1" dirty="0">
                <a:latin typeface="Raleway" panose="020B0003030101060003" pitchFamily="34" charset="0"/>
              </a:rPr>
              <a:t>taxa</a:t>
            </a:r>
            <a:r>
              <a:rPr lang="pt-BR" sz="1500" dirty="0">
                <a:latin typeface="Raleway" panose="020B0003030101060003" pitchFamily="34" charset="0"/>
              </a:rPr>
              <a:t> de importância do </a:t>
            </a:r>
            <a:r>
              <a:rPr lang="pt-BR" sz="1500" b="1" dirty="0">
                <a:latin typeface="Raleway" panose="020B0003030101060003" pitchFamily="34" charset="0"/>
              </a:rPr>
              <a:t>plano de saúde </a:t>
            </a:r>
            <a:r>
              <a:rPr lang="pt-BR" sz="1500" dirty="0">
                <a:latin typeface="Raleway" panose="020B0003030101060003" pitchFamily="34" charset="0"/>
              </a:rPr>
              <a:t>é </a:t>
            </a:r>
            <a:r>
              <a:rPr lang="pt-BR" sz="1500" b="1" dirty="0">
                <a:latin typeface="Raleway" panose="020B0003030101060003" pitchFamily="34" charset="0"/>
              </a:rPr>
              <a:t>bem menos encorpada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Se você tivesse que fazer uma escolha entre os aspectos que vou ler, qual daria mais importância?</a:t>
            </a:r>
          </a:p>
          <a:p>
            <a:r>
              <a:rPr lang="pt-BR" sz="1100" dirty="0">
                <a:latin typeface="Raleway" panose="020B0003030101060003" pitchFamily="34" charset="0"/>
              </a:rPr>
              <a:t>	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C6260D2-042D-5AE6-948C-C2F478E3788E}"/>
              </a:ext>
            </a:extLst>
          </p:cNvPr>
          <p:cNvGrpSpPr/>
          <p:nvPr/>
        </p:nvGrpSpPr>
        <p:grpSpPr>
          <a:xfrm>
            <a:off x="2550112" y="2497147"/>
            <a:ext cx="7117346" cy="3406239"/>
            <a:chOff x="2537327" y="2548423"/>
            <a:chExt cx="7117346" cy="3406239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161681BD-99DD-EE23-D7B5-4D444EE42F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04676174"/>
                </p:ext>
              </p:extLst>
            </p:nvPr>
          </p:nvGraphicFramePr>
          <p:xfrm>
            <a:off x="2537327" y="2548423"/>
            <a:ext cx="7117346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F92016A-F900-948B-27BB-D024D851E909}"/>
                </a:ext>
              </a:extLst>
            </p:cNvPr>
            <p:cNvSpPr txBox="1"/>
            <p:nvPr/>
          </p:nvSpPr>
          <p:spPr>
            <a:xfrm>
              <a:off x="6751048" y="3318404"/>
              <a:ext cx="229723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Ensino Fundamental (45%)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701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Razões por não se ter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1102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Segundo a </a:t>
            </a:r>
            <a:r>
              <a:rPr lang="pt-BR" sz="1500" b="1" dirty="0">
                <a:latin typeface="Raleway" panose="020B0003030101060003" pitchFamily="34" charset="0"/>
              </a:rPr>
              <a:t>maioria dos usuários do SUS </a:t>
            </a:r>
            <a:r>
              <a:rPr lang="pt-BR" sz="1500" dirty="0">
                <a:latin typeface="Raleway" panose="020B0003030101060003" pitchFamily="34" charset="0"/>
              </a:rPr>
              <a:t>entrevistados, a </a:t>
            </a:r>
            <a:r>
              <a:rPr lang="pt-BR" sz="1500" b="1" dirty="0">
                <a:latin typeface="Raleway" panose="020B0003030101060003" pitchFamily="34" charset="0"/>
              </a:rPr>
              <a:t>principal razão </a:t>
            </a:r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não possuir um plano de saúde</a:t>
            </a:r>
            <a:r>
              <a:rPr lang="pt-BR" sz="1500" dirty="0">
                <a:latin typeface="Raleway" panose="020B0003030101060003" pitchFamily="34" charset="0"/>
              </a:rPr>
              <a:t> é a </a:t>
            </a:r>
            <a:r>
              <a:rPr lang="pt-BR" sz="1500" b="1" dirty="0">
                <a:latin typeface="Raleway" panose="020B0003030101060003" pitchFamily="34" charset="0"/>
              </a:rPr>
              <a:t>questão financeira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Qual dessas é a principal razão para sua família não ter plano de saúde? </a:t>
            </a:r>
          </a:p>
          <a:p>
            <a:r>
              <a:rPr lang="pt-BR" sz="1100" dirty="0">
                <a:latin typeface="Raleway" panose="020B0003030101060003" pitchFamily="34" charset="0"/>
              </a:rPr>
              <a:t>	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D7EA5A6-FE45-DE1F-0630-EFEE13F537E3}"/>
              </a:ext>
            </a:extLst>
          </p:cNvPr>
          <p:cNvGrpSpPr/>
          <p:nvPr/>
        </p:nvGrpSpPr>
        <p:grpSpPr>
          <a:xfrm>
            <a:off x="2536202" y="2422803"/>
            <a:ext cx="8401467" cy="3406239"/>
            <a:chOff x="1821948" y="2362981"/>
            <a:chExt cx="8401467" cy="3406239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D16AF391-72B8-2B55-298D-E5832C653B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4508061"/>
                </p:ext>
              </p:extLst>
            </p:nvPr>
          </p:nvGraphicFramePr>
          <p:xfrm>
            <a:off x="1821948" y="2362981"/>
            <a:ext cx="7117346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3730CA9-E432-9016-59DB-77AC895CF807}"/>
                </a:ext>
              </a:extLst>
            </p:cNvPr>
            <p:cNvSpPr txBox="1"/>
            <p:nvPr/>
          </p:nvSpPr>
          <p:spPr>
            <a:xfrm>
              <a:off x="8243386" y="2717222"/>
              <a:ext cx="198002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50 anos ou mais (87%)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839F7CB-D301-24B2-664A-8C66D464AFD0}"/>
                </a:ext>
              </a:extLst>
            </p:cNvPr>
            <p:cNvSpPr txBox="1"/>
            <p:nvPr/>
          </p:nvSpPr>
          <p:spPr>
            <a:xfrm>
              <a:off x="5572375" y="3532705"/>
              <a:ext cx="185499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Mais de 5 s.m. (29%)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43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Relação da família com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8150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 dos usuários do SUS </a:t>
            </a:r>
            <a:r>
              <a:rPr lang="pt-BR" sz="1500" dirty="0">
                <a:latin typeface="Raleway" panose="020B0003030101060003" pitchFamily="34" charset="0"/>
              </a:rPr>
              <a:t>ouvidos, </a:t>
            </a:r>
            <a:r>
              <a:rPr lang="pt-BR" sz="1500" b="1" dirty="0">
                <a:latin typeface="Raleway" panose="020B0003030101060003" pitchFamily="34" charset="0"/>
              </a:rPr>
              <a:t>nunca tiveram </a:t>
            </a:r>
            <a:r>
              <a:rPr lang="pt-BR" sz="1500" dirty="0">
                <a:latin typeface="Raleway" panose="020B0003030101060003" pitchFamily="34" charset="0"/>
              </a:rPr>
              <a:t>plano de saúde por </a:t>
            </a:r>
            <a:r>
              <a:rPr lang="pt-BR" sz="1500" b="1" dirty="0">
                <a:latin typeface="Raleway" panose="020B0003030101060003" pitchFamily="34" charset="0"/>
              </a:rPr>
              <a:t>questão financeira</a:t>
            </a:r>
            <a:r>
              <a:rPr lang="pt-BR" sz="1500" dirty="0">
                <a:latin typeface="Raleway" panose="020B0003030101060003" pitchFamily="34" charset="0"/>
              </a:rPr>
              <a:t>. Já, </a:t>
            </a:r>
            <a:r>
              <a:rPr lang="pt-BR" sz="1500" b="1" dirty="0">
                <a:latin typeface="Raleway" panose="020B0003030101060003" pitchFamily="34" charset="0"/>
              </a:rPr>
              <a:t>cerca de três em cada dez perderam</a:t>
            </a:r>
            <a:r>
              <a:rPr lang="pt-BR" sz="1500" dirty="0">
                <a:latin typeface="Raleway" panose="020B0003030101060003" pitchFamily="34" charset="0"/>
              </a:rPr>
              <a:t> o plano de saúde por </a:t>
            </a:r>
            <a:r>
              <a:rPr lang="pt-BR" sz="1500" b="1" dirty="0">
                <a:latin typeface="Raleway" panose="020B0003030101060003" pitchFamily="34" charset="0"/>
              </a:rPr>
              <a:t>demissão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Qual dessas é a frase que melhor explica a relação de sua família com planos de saúde?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177BBCF-970F-7F0F-FF6F-78C55021325B}"/>
              </a:ext>
            </a:extLst>
          </p:cNvPr>
          <p:cNvGrpSpPr/>
          <p:nvPr/>
        </p:nvGrpSpPr>
        <p:grpSpPr>
          <a:xfrm>
            <a:off x="2537327" y="2433192"/>
            <a:ext cx="7117346" cy="3406239"/>
            <a:chOff x="2431548" y="2433192"/>
            <a:chExt cx="7117346" cy="3406239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F638ACDC-F399-AC37-D2E1-C41D4B3ABD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4967677"/>
                </p:ext>
              </p:extLst>
            </p:nvPr>
          </p:nvGraphicFramePr>
          <p:xfrm>
            <a:off x="2431548" y="2433192"/>
            <a:ext cx="7117346" cy="3406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EA307F8-673E-2012-87F9-1A696F63B22F}"/>
                </a:ext>
              </a:extLst>
            </p:cNvPr>
            <p:cNvSpPr txBox="1"/>
            <p:nvPr/>
          </p:nvSpPr>
          <p:spPr>
            <a:xfrm>
              <a:off x="6856497" y="4365496"/>
              <a:ext cx="2448000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Percentual baixo para o desinteresse em possuir plano de saúde.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8E661504-462F-74CF-B33E-77D008EC0FBA}"/>
                </a:ext>
              </a:extLst>
            </p:cNvPr>
            <p:cNvSpPr/>
            <p:nvPr/>
          </p:nvSpPr>
          <p:spPr>
            <a:xfrm>
              <a:off x="6246896" y="4413622"/>
              <a:ext cx="705853" cy="280480"/>
            </a:xfrm>
            <a:custGeom>
              <a:avLst/>
              <a:gdLst>
                <a:gd name="connsiteX0" fmla="*/ 0 w 705853"/>
                <a:gd name="connsiteY0" fmla="*/ 118154 h 280480"/>
                <a:gd name="connsiteX1" fmla="*/ 256674 w 705853"/>
                <a:gd name="connsiteY1" fmla="*/ 5859 h 280480"/>
                <a:gd name="connsiteX2" fmla="*/ 385011 w 705853"/>
                <a:gd name="connsiteY2" fmla="*/ 278575 h 280480"/>
                <a:gd name="connsiteX3" fmla="*/ 705853 w 705853"/>
                <a:gd name="connsiteY3" fmla="*/ 134196 h 280480"/>
                <a:gd name="connsiteX4" fmla="*/ 705853 w 705853"/>
                <a:gd name="connsiteY4" fmla="*/ 134196 h 28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853" h="280480">
                  <a:moveTo>
                    <a:pt x="0" y="118154"/>
                  </a:moveTo>
                  <a:cubicBezTo>
                    <a:pt x="96253" y="48638"/>
                    <a:pt x="192506" y="-20878"/>
                    <a:pt x="256674" y="5859"/>
                  </a:cubicBezTo>
                  <a:cubicBezTo>
                    <a:pt x="320842" y="32596"/>
                    <a:pt x="310148" y="257186"/>
                    <a:pt x="385011" y="278575"/>
                  </a:cubicBezTo>
                  <a:cubicBezTo>
                    <a:pt x="459874" y="299964"/>
                    <a:pt x="705853" y="134196"/>
                    <a:pt x="705853" y="134196"/>
                  </a:cubicBezTo>
                  <a:lnTo>
                    <a:pt x="705853" y="134196"/>
                  </a:lnTo>
                </a:path>
              </a:pathLst>
            </a:custGeom>
            <a:noFill/>
            <a:ln w="38100">
              <a:solidFill>
                <a:srgbClr val="65484D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5173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pt-BR" sz="3000" dirty="0">
                <a:latin typeface="Raleway Light" panose="020B0403030101060003" pitchFamily="34" charset="0"/>
              </a:rPr>
              <a:t>Necessidade de ir ao médico, mas não foi pela dificuldade de acesso ao serviço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640910"/>
            <a:ext cx="82246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Taxa encorpada </a:t>
            </a:r>
            <a:r>
              <a:rPr lang="pt-BR" sz="1500" dirty="0">
                <a:latin typeface="Raleway" panose="020B0003030101060003" pitchFamily="34" charset="0"/>
              </a:rPr>
              <a:t>(68%) de </a:t>
            </a:r>
            <a:r>
              <a:rPr lang="pt-BR" sz="1500" b="1" dirty="0">
                <a:latin typeface="Raleway" panose="020B0003030101060003" pitchFamily="34" charset="0"/>
              </a:rPr>
              <a:t>usuários do SUS </a:t>
            </a:r>
            <a:r>
              <a:rPr lang="pt-BR" sz="1500" dirty="0">
                <a:latin typeface="Raleway" panose="020B0003030101060003" pitchFamily="34" charset="0"/>
              </a:rPr>
              <a:t>entrevistados que </a:t>
            </a:r>
            <a:r>
              <a:rPr lang="pt-BR" sz="1500" b="1" dirty="0">
                <a:latin typeface="Raleway" panose="020B0003030101060003" pitchFamily="34" charset="0"/>
              </a:rPr>
              <a:t>precisavam de atendimento médico </a:t>
            </a:r>
            <a:r>
              <a:rPr lang="pt-BR" sz="1500" dirty="0">
                <a:latin typeface="Raleway" panose="020B0003030101060003" pitchFamily="34" charset="0"/>
              </a:rPr>
              <a:t>mas, </a:t>
            </a:r>
            <a:r>
              <a:rPr lang="pt-BR" sz="1500" b="1" dirty="0">
                <a:latin typeface="Raleway" panose="020B0003030101060003" pitchFamily="34" charset="0"/>
              </a:rPr>
              <a:t>não foram pela dificuldade </a:t>
            </a:r>
            <a:r>
              <a:rPr lang="pt-BR" sz="1500" dirty="0">
                <a:latin typeface="Raleway" panose="020B0003030101060003" pitchFamily="34" charset="0"/>
              </a:rPr>
              <a:t>encontrada no acesso ao serviço de saúde.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267907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Você já esteve doente e desistiu de ir ao médico pela dificuldade de acessar serviço de saúde? 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C2C27AB-71FE-0C0B-C78A-8534FEE820F5}"/>
              </a:ext>
            </a:extLst>
          </p:cNvPr>
          <p:cNvGrpSpPr/>
          <p:nvPr/>
        </p:nvGrpSpPr>
        <p:grpSpPr>
          <a:xfrm>
            <a:off x="2491513" y="2567911"/>
            <a:ext cx="6705561" cy="3229535"/>
            <a:chOff x="2491513" y="2567911"/>
            <a:chExt cx="6705561" cy="3229535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F5DE99C1-B7F8-C0A6-DAF6-B05AD6F612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5389625"/>
                </p:ext>
              </p:extLst>
            </p:nvPr>
          </p:nvGraphicFramePr>
          <p:xfrm>
            <a:off x="3839011" y="2567911"/>
            <a:ext cx="5358063" cy="3229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BC043B45-01F7-0532-8575-D59CC951CC85}"/>
                </a:ext>
              </a:extLst>
            </p:cNvPr>
            <p:cNvSpPr txBox="1"/>
            <p:nvPr/>
          </p:nvSpPr>
          <p:spPr>
            <a:xfrm>
              <a:off x="2491513" y="3654389"/>
              <a:ext cx="229723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2 a 5 s.m. (45%)</a:t>
              </a:r>
            </a:p>
            <a:p>
              <a:r>
                <a:rPr lang="pt-BR" sz="1400" b="1" dirty="0"/>
                <a:t>&gt; Ensino Fundamental (44%)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869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Conhecimento da modalidade “coletivo por adesão”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481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 dos usuários do SUS </a:t>
            </a:r>
            <a:r>
              <a:rPr lang="pt-BR" sz="1500" dirty="0">
                <a:latin typeface="Raleway" panose="020B0003030101060003" pitchFamily="34" charset="0"/>
              </a:rPr>
              <a:t>respondentes </a:t>
            </a:r>
            <a:r>
              <a:rPr lang="pt-BR" sz="1500" b="1" dirty="0">
                <a:latin typeface="Raleway" panose="020B0003030101060003" pitchFamily="34" charset="0"/>
              </a:rPr>
              <a:t>não conhecem </a:t>
            </a:r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modalidade </a:t>
            </a:r>
            <a:r>
              <a:rPr lang="pt-BR" sz="1500" dirty="0">
                <a:latin typeface="Raleway" panose="020B0003030101060003" pitchFamily="34" charset="0"/>
              </a:rPr>
              <a:t>“coletivo por adesão”.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Você conhece a modalidade coletivo por adesão? 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99DD6C9-2711-75C6-BD76-933DAEE702B8}"/>
              </a:ext>
            </a:extLst>
          </p:cNvPr>
          <p:cNvGrpSpPr/>
          <p:nvPr/>
        </p:nvGrpSpPr>
        <p:grpSpPr>
          <a:xfrm>
            <a:off x="2192661" y="2554732"/>
            <a:ext cx="6994357" cy="3229535"/>
            <a:chOff x="2037347" y="2242500"/>
            <a:chExt cx="6994357" cy="3229535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A95ABC4D-B5E0-0334-25FA-8C08895A7E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2439172"/>
                </p:ext>
              </p:extLst>
            </p:nvPr>
          </p:nvGraphicFramePr>
          <p:xfrm>
            <a:off x="3673641" y="2242500"/>
            <a:ext cx="5358063" cy="3229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A53A603B-9DA4-90F0-64E0-771A73FD8BB9}"/>
                </a:ext>
              </a:extLst>
            </p:cNvPr>
            <p:cNvSpPr txBox="1"/>
            <p:nvPr/>
          </p:nvSpPr>
          <p:spPr>
            <a:xfrm>
              <a:off x="6272462" y="2755203"/>
              <a:ext cx="1854995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Masculino (33%)</a:t>
              </a:r>
            </a:p>
            <a:p>
              <a:r>
                <a:rPr lang="pt-BR" sz="1400" b="1" dirty="0"/>
                <a:t>&gt; 30 a 49 anos (37%)</a:t>
              </a:r>
            </a:p>
            <a:p>
              <a:r>
                <a:rPr lang="pt-BR" sz="1400" b="1" dirty="0"/>
                <a:t>&gt; Mais de 5 s.m. (66%)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264A6FC-179F-A23D-0AA8-979D7C06109F}"/>
                </a:ext>
              </a:extLst>
            </p:cNvPr>
            <p:cNvSpPr txBox="1"/>
            <p:nvPr/>
          </p:nvSpPr>
          <p:spPr>
            <a:xfrm>
              <a:off x="2037347" y="3538878"/>
              <a:ext cx="2297232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Feminino (84%)</a:t>
              </a:r>
            </a:p>
            <a:p>
              <a:r>
                <a:rPr lang="pt-BR" sz="1400" b="1" dirty="0"/>
                <a:t>&gt; 50 anos ou mais (86%)</a:t>
              </a:r>
            </a:p>
            <a:p>
              <a:r>
                <a:rPr lang="pt-BR" sz="1400" b="1" dirty="0"/>
                <a:t>&gt; Ensino Fundamental (93%)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0430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Conhecimento da modalidade “coletivo por adesão”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4817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É </a:t>
            </a:r>
            <a:r>
              <a:rPr lang="pt-BR" sz="1500" b="1" dirty="0">
                <a:latin typeface="Raleway" panose="020B0003030101060003" pitchFamily="34" charset="0"/>
              </a:rPr>
              <a:t>maior</a:t>
            </a:r>
            <a:r>
              <a:rPr lang="pt-BR" sz="1500" dirty="0">
                <a:latin typeface="Raleway" panose="020B0003030101060003" pitchFamily="34" charset="0"/>
              </a:rPr>
              <a:t> o conhecimento entre os </a:t>
            </a:r>
            <a:r>
              <a:rPr lang="pt-BR" sz="1500" b="1" dirty="0">
                <a:latin typeface="Raleway" panose="020B0003030101060003" pitchFamily="34" charset="0"/>
              </a:rPr>
              <a:t>profissionais liberais e empresários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Você conhece a modalidade coletivo por adesão? 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361A3CCF-E038-9DDF-013E-E261E595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82473"/>
              </p:ext>
            </p:extLst>
          </p:nvPr>
        </p:nvGraphicFramePr>
        <p:xfrm>
          <a:off x="980793" y="2791720"/>
          <a:ext cx="10230415" cy="1907507"/>
        </p:xfrm>
        <a:graphic>
          <a:graphicData uri="http://schemas.openxmlformats.org/drawingml/2006/table">
            <a:tbl>
              <a:tblPr/>
              <a:tblGrid>
                <a:gridCol w="2544024">
                  <a:extLst>
                    <a:ext uri="{9D8B030D-6E8A-4147-A177-3AD203B41FA5}">
                      <a16:colId xmlns:a16="http://schemas.microsoft.com/office/drawing/2014/main" val="2687355145"/>
                    </a:ext>
                  </a:extLst>
                </a:gridCol>
                <a:gridCol w="2869949">
                  <a:extLst>
                    <a:ext uri="{9D8B030D-6E8A-4147-A177-3AD203B41FA5}">
                      <a16:colId xmlns:a16="http://schemas.microsoft.com/office/drawing/2014/main" val="3359504924"/>
                    </a:ext>
                  </a:extLst>
                </a:gridCol>
                <a:gridCol w="3065575">
                  <a:extLst>
                    <a:ext uri="{9D8B030D-6E8A-4147-A177-3AD203B41FA5}">
                      <a16:colId xmlns:a16="http://schemas.microsoft.com/office/drawing/2014/main" val="2874517210"/>
                    </a:ext>
                  </a:extLst>
                </a:gridCol>
                <a:gridCol w="1750867">
                  <a:extLst>
                    <a:ext uri="{9D8B030D-6E8A-4147-A177-3AD203B41FA5}">
                      <a16:colId xmlns:a16="http://schemas.microsoft.com/office/drawing/2014/main" val="324262263"/>
                    </a:ext>
                  </a:extLst>
                </a:gridCol>
              </a:tblGrid>
              <a:tr h="611507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rgbClr val="EE902C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Funcionário Público (PEA)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Profissional Liberal </a:t>
                      </a:r>
                      <a:b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(Autônomo, Universitário) (PEA)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EE902C"/>
                          </a:solidFill>
                          <a:effectLst/>
                          <a:latin typeface="Calibri" panose="020F0502020204030204" pitchFamily="34" charset="0"/>
                        </a:rPr>
                        <a:t>Empresário (PEA)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7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Tem conhecimento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16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22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Não tem conhecimento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517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5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940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pt-BR" sz="3000" dirty="0">
                <a:latin typeface="Raleway Light" panose="020B0403030101060003" pitchFamily="34" charset="0"/>
              </a:rPr>
              <a:t>Aderência a um plano de saúde com custo baixo e cobertura limitada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640910"/>
            <a:ext cx="7481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receptividade</a:t>
            </a:r>
            <a:r>
              <a:rPr lang="pt-BR" sz="1500" dirty="0">
                <a:latin typeface="Raleway" panose="020B0003030101060003" pitchFamily="34" charset="0"/>
              </a:rPr>
              <a:t> de um plano de saúde com </a:t>
            </a:r>
            <a:r>
              <a:rPr lang="pt-BR" sz="1500" b="1" dirty="0">
                <a:latin typeface="Raleway" panose="020B0003030101060003" pitchFamily="34" charset="0"/>
              </a:rPr>
              <a:t>custo baixo e cobertura limitada é boa </a:t>
            </a:r>
            <a:r>
              <a:rPr lang="pt-BR" sz="1500" dirty="0">
                <a:latin typeface="Raleway" panose="020B0003030101060003" pitchFamily="34" charset="0"/>
              </a:rPr>
              <a:t>(58%) entre os </a:t>
            </a:r>
            <a:r>
              <a:rPr lang="pt-BR" sz="1500" b="1" dirty="0">
                <a:latin typeface="Raleway" panose="020B0003030101060003" pitchFamily="34" charset="0"/>
              </a:rPr>
              <a:t>usuários do SUS </a:t>
            </a:r>
            <a:r>
              <a:rPr lang="pt-BR" sz="1500" dirty="0">
                <a:latin typeface="Raleway" panose="020B0003030101060003" pitchFamily="34" charset="0"/>
              </a:rPr>
              <a:t>entrevistados. Cerca de 1/3 não tem interesse.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267907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Usuários SUS: 336 entrevistas       Fonte: Se fosse ofertado a você um plano de saúde com custos baixos e com cobertura limitada, te interessaria adquirir? 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9C44C3C-FB5B-2248-91C2-36B700696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866542"/>
              </p:ext>
            </p:extLst>
          </p:nvPr>
        </p:nvGraphicFramePr>
        <p:xfrm>
          <a:off x="1902607" y="2567911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59CE8819-ED82-A9D0-D61D-CFEB5D8EA686}"/>
              </a:ext>
            </a:extLst>
          </p:cNvPr>
          <p:cNvSpPr txBox="1"/>
          <p:nvPr/>
        </p:nvSpPr>
        <p:spPr>
          <a:xfrm>
            <a:off x="7622583" y="3081353"/>
            <a:ext cx="170751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30 a 39 anos (72%)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A5CD2CE-E178-CBDA-8B12-0979DE5949DD}"/>
              </a:ext>
            </a:extLst>
          </p:cNvPr>
          <p:cNvSpPr txBox="1"/>
          <p:nvPr/>
        </p:nvSpPr>
        <p:spPr>
          <a:xfrm>
            <a:off x="6663216" y="4120035"/>
            <a:ext cx="170751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20 a 29 anos (45%)</a:t>
            </a:r>
          </a:p>
        </p:txBody>
      </p:sp>
    </p:spTree>
    <p:extLst>
      <p:ext uri="{BB962C8B-B14F-4D97-AF65-F5344CB8AC3E}">
        <p14:creationId xmlns:p14="http://schemas.microsoft.com/office/powerpoint/2010/main" val="1190709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50575B-DF09-E83F-F242-5E8CF92E2B19}"/>
              </a:ext>
            </a:extLst>
          </p:cNvPr>
          <p:cNvSpPr txBox="1"/>
          <p:nvPr/>
        </p:nvSpPr>
        <p:spPr>
          <a:xfrm>
            <a:off x="1764957" y="2228672"/>
            <a:ext cx="6528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RESULTADOS</a:t>
            </a: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Pagam despesas com a saúde</a:t>
            </a:r>
          </a:p>
          <a:p>
            <a:endParaRPr lang="pt-BR" sz="3000" dirty="0">
              <a:latin typeface="Raleway Light" panose="020B0403030101060003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68081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Percepção da necessidade de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481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Entre os entrevistados que </a:t>
            </a:r>
            <a:r>
              <a:rPr lang="pt-BR" sz="1500" b="1" dirty="0">
                <a:latin typeface="Raleway" panose="020B0003030101060003" pitchFamily="34" charset="0"/>
              </a:rPr>
              <a:t>pagam as despesas com saúde</a:t>
            </a:r>
            <a:r>
              <a:rPr lang="pt-BR" sz="1500" dirty="0">
                <a:latin typeface="Raleway" panose="020B0003030101060003" pitchFamily="34" charset="0"/>
              </a:rPr>
              <a:t>, </a:t>
            </a:r>
            <a:r>
              <a:rPr lang="pt-BR" sz="1500" b="1" dirty="0">
                <a:latin typeface="Raleway" panose="020B0003030101060003" pitchFamily="34" charset="0"/>
              </a:rPr>
              <a:t>2/3</a:t>
            </a:r>
            <a:r>
              <a:rPr lang="pt-BR" sz="1500" dirty="0">
                <a:latin typeface="Raleway" panose="020B0003030101060003" pitchFamily="34" charset="0"/>
              </a:rPr>
              <a:t> avaliam como </a:t>
            </a:r>
            <a:r>
              <a:rPr lang="pt-BR" sz="1500" b="1" dirty="0">
                <a:latin typeface="Raleway" panose="020B0003030101060003" pitchFamily="34" charset="0"/>
              </a:rPr>
              <a:t>necessário a posse </a:t>
            </a:r>
            <a:r>
              <a:rPr lang="pt-BR" sz="1500" dirty="0">
                <a:latin typeface="Raleway" panose="020B0003030101060003" pitchFamily="34" charset="0"/>
              </a:rPr>
              <a:t>de um </a:t>
            </a:r>
            <a:r>
              <a:rPr lang="pt-BR" sz="1500" b="1" dirty="0">
                <a:latin typeface="Raleway" panose="020B0003030101060003" pitchFamily="34" charset="0"/>
              </a:rPr>
              <a:t>plano de saúde.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+mj-lt"/>
              </a:rPr>
              <a:t>Base Pagam as despesas com saúde: 366 entrevistas       Fonte: Qual dessas é a palavra que melhor descreve a necessidade de um plano de saúde para sua família?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5B83B155-FF15-D958-BFC6-8AC9B2628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848508"/>
              </p:ext>
            </p:extLst>
          </p:nvPr>
        </p:nvGraphicFramePr>
        <p:xfrm>
          <a:off x="2537809" y="246638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F169440-7A67-782C-2B78-01589D07CF59}"/>
              </a:ext>
            </a:extLst>
          </p:cNvPr>
          <p:cNvSpPr/>
          <p:nvPr/>
        </p:nvSpPr>
        <p:spPr>
          <a:xfrm>
            <a:off x="3591239" y="2571427"/>
            <a:ext cx="4754694" cy="1259299"/>
          </a:xfrm>
          <a:prstGeom prst="roundRect">
            <a:avLst/>
          </a:prstGeom>
          <a:noFill/>
          <a:ln>
            <a:solidFill>
              <a:srgbClr val="65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0C9CC2D-F3CA-8291-DC95-723CE8688391}"/>
              </a:ext>
            </a:extLst>
          </p:cNvPr>
          <p:cNvSpPr txBox="1"/>
          <p:nvPr/>
        </p:nvSpPr>
        <p:spPr>
          <a:xfrm>
            <a:off x="7864673" y="2921400"/>
            <a:ext cx="181812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64% necessário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1B4EA6-B43F-E46D-8511-BB7598E9939A}"/>
              </a:ext>
            </a:extLst>
          </p:cNvPr>
          <p:cNvSpPr txBox="1"/>
          <p:nvPr/>
        </p:nvSpPr>
        <p:spPr>
          <a:xfrm>
            <a:off x="7250919" y="3994726"/>
            <a:ext cx="1552028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Masculino (42%)</a:t>
            </a:r>
          </a:p>
        </p:txBody>
      </p:sp>
    </p:spTree>
    <p:extLst>
      <p:ext uri="{BB962C8B-B14F-4D97-AF65-F5344CB8AC3E}">
        <p14:creationId xmlns:p14="http://schemas.microsoft.com/office/powerpoint/2010/main" val="289067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7ECEC5D6-DAD4-48AB-9C50-ACC0DF968CE8}"/>
              </a:ext>
            </a:extLst>
          </p:cNvPr>
          <p:cNvSpPr txBox="1"/>
          <p:nvPr/>
        </p:nvSpPr>
        <p:spPr>
          <a:xfrm>
            <a:off x="654534" y="436910"/>
            <a:ext cx="501473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Metodologia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A1CB0AF-36B7-4E5E-90F7-5173F02AC9B0}"/>
              </a:ext>
            </a:extLst>
          </p:cNvPr>
          <p:cNvSpPr txBox="1"/>
          <p:nvPr/>
        </p:nvSpPr>
        <p:spPr>
          <a:xfrm>
            <a:off x="654533" y="1193093"/>
            <a:ext cx="52935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Pesquisa quantitativa, telefônica, realizada e</a:t>
            </a:r>
            <a:r>
              <a:rPr lang="pt-BR" b="0" i="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m domicílios brasileiros,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entre</a:t>
            </a:r>
            <a:r>
              <a:rPr lang="pt-BR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os dias </a:t>
            </a:r>
            <a:r>
              <a:rPr lang="pt-BR" b="1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29 de março  e 04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de </a:t>
            </a:r>
            <a:r>
              <a:rPr lang="pt-BR" b="1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abril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de 2022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effectLst/>
              <a:latin typeface="Raleway" panose="020B0003030101060003" pitchFamily="34" charset="0"/>
            </a:endParaRPr>
          </a:p>
          <a:p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Foram entrevistados</a:t>
            </a:r>
            <a:r>
              <a:rPr lang="pt-BR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homens e mulheres, 16 anos ou mais, residentes em uma das cinco regiões brasileiras e, </a:t>
            </a:r>
            <a:r>
              <a:rPr lang="pt-BR" b="1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responsáveis pelas principais decisões </a:t>
            </a:r>
            <a:r>
              <a:rPr lang="pt-BR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de seu domicílio</a:t>
            </a:r>
            <a:r>
              <a:rPr lang="pt-BR" dirty="0">
                <a:latin typeface="Raleway" panose="020B0003030101060003" pitchFamily="34" charset="0"/>
              </a:rPr>
              <a:t>.</a:t>
            </a:r>
            <a:endParaRPr lang="pt-BR" kern="1200" baseline="0" dirty="0">
              <a:solidFill>
                <a:schemeClr val="tx1"/>
              </a:solidFill>
              <a:effectLst/>
              <a:latin typeface="Raleway" panose="020B0003030101060003" pitchFamily="34" charset="0"/>
            </a:endParaRPr>
          </a:p>
          <a:p>
            <a:endParaRPr lang="pt-BR" b="1" kern="1200" baseline="0" dirty="0">
              <a:solidFill>
                <a:schemeClr val="tx1"/>
              </a:solidFill>
              <a:effectLst/>
              <a:latin typeface="Raleway" panose="020B0003030101060003" pitchFamily="34" charset="0"/>
            </a:endParaRPr>
          </a:p>
          <a:p>
            <a:r>
              <a:rPr lang="pt-BR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 amostra final foi de </a:t>
            </a:r>
            <a:r>
              <a:rPr lang="pt-BR" b="1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1.012</a:t>
            </a:r>
            <a:r>
              <a:rPr lang="pt-BR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</a:t>
            </a:r>
            <a:r>
              <a:rPr lang="pt-BR" b="1" kern="1200" baseline="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entrevistas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. O erro esperado para essa amostra é de 3 pontos percentuais para um nível de confiança de 95%.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3B0DB7-C31B-41F1-836D-6FB801836823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2EA59A9-DF60-6621-FF54-08409037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5" r="7222"/>
          <a:stretch/>
        </p:blipFill>
        <p:spPr>
          <a:xfrm>
            <a:off x="6486731" y="0"/>
            <a:ext cx="5705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6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Nível de desejo por um plano de saúde para 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4817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Cerca de </a:t>
            </a:r>
            <a:r>
              <a:rPr lang="pt-BR" sz="1500" b="1" dirty="0">
                <a:latin typeface="Raleway" panose="020B0003030101060003" pitchFamily="34" charset="0"/>
              </a:rPr>
              <a:t>metade</a:t>
            </a:r>
            <a:r>
              <a:rPr lang="pt-BR" sz="1500" dirty="0">
                <a:latin typeface="Raleway" panose="020B0003030101060003" pitchFamily="34" charset="0"/>
              </a:rPr>
              <a:t> dos respondentes, que </a:t>
            </a:r>
            <a:r>
              <a:rPr lang="pt-BR" sz="1500" b="1" dirty="0">
                <a:latin typeface="Raleway" panose="020B0003030101060003" pitchFamily="34" charset="0"/>
              </a:rPr>
              <a:t>pagam as despesas </a:t>
            </a:r>
            <a:r>
              <a:rPr lang="pt-BR" sz="1500" dirty="0">
                <a:latin typeface="Raleway" panose="020B0003030101060003" pitchFamily="34" charset="0"/>
              </a:rPr>
              <a:t>com saúde, declaram o </a:t>
            </a:r>
            <a:r>
              <a:rPr lang="pt-BR" sz="1500" b="1" dirty="0">
                <a:latin typeface="Raleway" panose="020B0003030101060003" pitchFamily="34" charset="0"/>
              </a:rPr>
              <a:t>desejo de ter um plano de saúde</a:t>
            </a:r>
            <a:r>
              <a:rPr lang="pt-BR" sz="1500" dirty="0">
                <a:latin typeface="Raleway" panose="020B0003030101060003" pitchFamily="34" charset="0"/>
              </a:rPr>
              <a:t>. Contudo, </a:t>
            </a:r>
            <a:r>
              <a:rPr lang="pt-BR" sz="1500" b="1" dirty="0">
                <a:latin typeface="Raleway" panose="020B0003030101060003" pitchFamily="34" charset="0"/>
              </a:rPr>
              <a:t>outra parcela considerável </a:t>
            </a:r>
            <a:r>
              <a:rPr lang="pt-BR" sz="1500" dirty="0">
                <a:latin typeface="Raleway" panose="020B0003030101060003" pitchFamily="34" charset="0"/>
              </a:rPr>
              <a:t>(43%) menciona ter </a:t>
            </a:r>
            <a:r>
              <a:rPr lang="pt-BR" sz="1500" b="1" dirty="0">
                <a:latin typeface="Raleway" panose="020B0003030101060003" pitchFamily="34" charset="0"/>
              </a:rPr>
              <a:t>pouco desejo </a:t>
            </a:r>
            <a:r>
              <a:rPr lang="pt-BR" sz="1500" dirty="0">
                <a:latin typeface="Raleway" panose="020B0003030101060003" pitchFamily="34" charset="0"/>
              </a:rPr>
              <a:t>nessa aquisição.   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Independentemente da necessidade, qual dessas é a palavra que melhor descreve o desejo por um plano de saúde para sua família?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3091D14-D824-6596-D936-1F2AF1D15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64065"/>
              </p:ext>
            </p:extLst>
          </p:nvPr>
        </p:nvGraphicFramePr>
        <p:xfrm>
          <a:off x="2544936" y="2436514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A9D0511-C9B5-1AD3-567E-52F417FE80A1}"/>
              </a:ext>
            </a:extLst>
          </p:cNvPr>
          <p:cNvSpPr/>
          <p:nvPr/>
        </p:nvSpPr>
        <p:spPr>
          <a:xfrm>
            <a:off x="3903164" y="2653855"/>
            <a:ext cx="4754694" cy="1404000"/>
          </a:xfrm>
          <a:prstGeom prst="roundRect">
            <a:avLst/>
          </a:prstGeom>
          <a:noFill/>
          <a:ln>
            <a:solidFill>
              <a:srgbClr val="65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6A7BE91-36F1-35B6-8A1D-F929BFDC3288}"/>
              </a:ext>
            </a:extLst>
          </p:cNvPr>
          <p:cNvSpPr txBox="1"/>
          <p:nvPr/>
        </p:nvSpPr>
        <p:spPr>
          <a:xfrm>
            <a:off x="8083757" y="3155800"/>
            <a:ext cx="15905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54% desejam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D72B656-F177-CCAB-3C8D-ECD0F770DFA3}"/>
              </a:ext>
            </a:extLst>
          </p:cNvPr>
          <p:cNvSpPr txBox="1"/>
          <p:nvPr/>
        </p:nvSpPr>
        <p:spPr>
          <a:xfrm>
            <a:off x="7659096" y="4381952"/>
            <a:ext cx="1552028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Masculino (51%)</a:t>
            </a:r>
          </a:p>
        </p:txBody>
      </p:sp>
    </p:spTree>
    <p:extLst>
      <p:ext uri="{BB962C8B-B14F-4D97-AF65-F5344CB8AC3E}">
        <p14:creationId xmlns:p14="http://schemas.microsoft.com/office/powerpoint/2010/main" val="1885241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Importância de itens de consumo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4817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casa própria </a:t>
            </a:r>
            <a:r>
              <a:rPr lang="pt-BR" sz="1500" dirty="0">
                <a:latin typeface="Raleway" panose="020B0003030101060003" pitchFamily="34" charset="0"/>
              </a:rPr>
              <a:t>é o item </a:t>
            </a:r>
            <a:r>
              <a:rPr lang="pt-BR" sz="1500" b="1" dirty="0">
                <a:latin typeface="Raleway" panose="020B0003030101060003" pitchFamily="34" charset="0"/>
              </a:rPr>
              <a:t>mais importante </a:t>
            </a:r>
            <a:r>
              <a:rPr lang="pt-BR" sz="1500" dirty="0">
                <a:latin typeface="Raleway" panose="020B0003030101060003" pitchFamily="34" charset="0"/>
              </a:rPr>
              <a:t>entre os entrevistados, que pagam as despesas com saúde. A </a:t>
            </a:r>
            <a:r>
              <a:rPr lang="pt-BR" sz="1500" b="1" dirty="0">
                <a:latin typeface="Raleway" panose="020B0003030101060003" pitchFamily="34" charset="0"/>
              </a:rPr>
              <a:t>taxa</a:t>
            </a:r>
            <a:r>
              <a:rPr lang="pt-BR" sz="1500" dirty="0">
                <a:latin typeface="Raleway" panose="020B0003030101060003" pitchFamily="34" charset="0"/>
              </a:rPr>
              <a:t> de importância do </a:t>
            </a:r>
            <a:r>
              <a:rPr lang="pt-BR" sz="1500" b="1" dirty="0">
                <a:latin typeface="Raleway" panose="020B0003030101060003" pitchFamily="34" charset="0"/>
              </a:rPr>
              <a:t>plano de saúde </a:t>
            </a:r>
            <a:r>
              <a:rPr lang="pt-BR" sz="1500" dirty="0">
                <a:latin typeface="Raleway" panose="020B0003030101060003" pitchFamily="34" charset="0"/>
              </a:rPr>
              <a:t>é </a:t>
            </a:r>
            <a:r>
              <a:rPr lang="pt-BR" sz="1500" b="1" dirty="0">
                <a:latin typeface="Raleway" panose="020B0003030101060003" pitchFamily="34" charset="0"/>
              </a:rPr>
              <a:t>bem menos encorpada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Se você tivesse que fazer uma escolha entre os aspectos que vou ler, qual daria mais importância?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CC7D688-9334-1595-E3E6-974769D2F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94836"/>
              </p:ext>
            </p:extLst>
          </p:nvPr>
        </p:nvGraphicFramePr>
        <p:xfrm>
          <a:off x="2550717" y="2496106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CBC956-B198-A0DD-DBD5-B6D210C139EA}"/>
              </a:ext>
            </a:extLst>
          </p:cNvPr>
          <p:cNvSpPr txBox="1"/>
          <p:nvPr/>
        </p:nvSpPr>
        <p:spPr>
          <a:xfrm>
            <a:off x="8289406" y="2740702"/>
            <a:ext cx="170751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30 a 39 anos (71%)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555F33-FD66-6511-B34F-6CC8D5BB3468}"/>
              </a:ext>
            </a:extLst>
          </p:cNvPr>
          <p:cNvSpPr txBox="1"/>
          <p:nvPr/>
        </p:nvSpPr>
        <p:spPr>
          <a:xfrm>
            <a:off x="6797007" y="3262387"/>
            <a:ext cx="1520288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Até 2 s.m. (34%)</a:t>
            </a:r>
          </a:p>
        </p:txBody>
      </p:sp>
    </p:spTree>
    <p:extLst>
      <p:ext uri="{BB962C8B-B14F-4D97-AF65-F5344CB8AC3E}">
        <p14:creationId xmlns:p14="http://schemas.microsoft.com/office/powerpoint/2010/main" val="2512027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Razões por não se ter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1/3</a:t>
            </a:r>
            <a:r>
              <a:rPr lang="pt-BR" sz="1500" dirty="0">
                <a:latin typeface="Raleway" panose="020B0003030101060003" pitchFamily="34" charset="0"/>
              </a:rPr>
              <a:t> dos entrevistados, que pagam as despesas com saúde, a </a:t>
            </a:r>
            <a:r>
              <a:rPr lang="pt-BR" sz="1500" b="1" dirty="0">
                <a:latin typeface="Raleway" panose="020B0003030101060003" pitchFamily="34" charset="0"/>
              </a:rPr>
              <a:t>principal razão </a:t>
            </a:r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não possuir um plano de saúde</a:t>
            </a:r>
            <a:r>
              <a:rPr lang="pt-BR" sz="1500" dirty="0">
                <a:latin typeface="Raleway" panose="020B0003030101060003" pitchFamily="34" charset="0"/>
              </a:rPr>
              <a:t> é a </a:t>
            </a:r>
            <a:r>
              <a:rPr lang="pt-BR" sz="1500" b="1" dirty="0">
                <a:latin typeface="Raleway" panose="020B0003030101060003" pitchFamily="34" charset="0"/>
              </a:rPr>
              <a:t>dificuldades para contratar um plano</a:t>
            </a:r>
            <a:r>
              <a:rPr lang="pt-BR" sz="1500" dirty="0">
                <a:latin typeface="Raleway" panose="020B0003030101060003" pitchFamily="34" charset="0"/>
              </a:rPr>
              <a:t>. Entretanto, </a:t>
            </a:r>
            <a:r>
              <a:rPr lang="pt-BR" sz="1500" b="1" dirty="0">
                <a:latin typeface="Raleway" panose="020B0003030101060003" pitchFamily="34" charset="0"/>
              </a:rPr>
              <a:t>serviços ruins </a:t>
            </a:r>
            <a:r>
              <a:rPr lang="pt-BR" sz="1500" dirty="0">
                <a:latin typeface="Raleway" panose="020B0003030101060003" pitchFamily="34" charset="0"/>
              </a:rPr>
              <a:t>dos planos de saúde e a </a:t>
            </a:r>
            <a:r>
              <a:rPr lang="pt-BR" sz="1500" b="1" dirty="0">
                <a:latin typeface="Raleway" panose="020B0003030101060003" pitchFamily="34" charset="0"/>
              </a:rPr>
              <a:t>boa qualidade do serviço público </a:t>
            </a:r>
            <a:r>
              <a:rPr lang="pt-BR" sz="1500" dirty="0">
                <a:latin typeface="Raleway" panose="020B0003030101060003" pitchFamily="34" charset="0"/>
              </a:rPr>
              <a:t>perto de casa </a:t>
            </a:r>
            <a:r>
              <a:rPr lang="pt-BR" sz="1500" b="1" dirty="0">
                <a:latin typeface="Raleway" panose="020B0003030101060003" pitchFamily="34" charset="0"/>
              </a:rPr>
              <a:t>influenciam na não contratação </a:t>
            </a:r>
            <a:r>
              <a:rPr lang="pt-BR" sz="1500" dirty="0">
                <a:latin typeface="Raleway" panose="020B0003030101060003" pitchFamily="34" charset="0"/>
              </a:rPr>
              <a:t>de um plano de saúde.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Qual dessas é a razão para preferir custear as despesas de saúde a ter um plano de saúde?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B9EB6D6-6116-C5C2-C769-1F00F9A52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607663"/>
              </p:ext>
            </p:extLst>
          </p:nvPr>
        </p:nvGraphicFramePr>
        <p:xfrm>
          <a:off x="2243467" y="2685964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2DDE8E-CF06-F049-DDCA-A60ADD856B2B}"/>
              </a:ext>
            </a:extLst>
          </p:cNvPr>
          <p:cNvSpPr txBox="1"/>
          <p:nvPr/>
        </p:nvSpPr>
        <p:spPr>
          <a:xfrm>
            <a:off x="7141619" y="2964848"/>
            <a:ext cx="1707519" cy="307777"/>
          </a:xfrm>
          <a:prstGeom prst="rect">
            <a:avLst/>
          </a:prstGeom>
          <a:noFill/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30 a 39 anos (42%)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FFD680-03A4-6DB1-D24F-F1B07FC81A25}"/>
              </a:ext>
            </a:extLst>
          </p:cNvPr>
          <p:cNvSpPr txBox="1"/>
          <p:nvPr/>
        </p:nvSpPr>
        <p:spPr>
          <a:xfrm>
            <a:off x="6747880" y="3589844"/>
            <a:ext cx="1854995" cy="307777"/>
          </a:xfrm>
          <a:prstGeom prst="rect">
            <a:avLst/>
          </a:prstGeom>
          <a:noFill/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Mais de 5 s.m. (36%)</a:t>
            </a:r>
          </a:p>
        </p:txBody>
      </p:sp>
    </p:spTree>
    <p:extLst>
      <p:ext uri="{BB962C8B-B14F-4D97-AF65-F5344CB8AC3E}">
        <p14:creationId xmlns:p14="http://schemas.microsoft.com/office/powerpoint/2010/main" val="4199825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Custo médio, mensal, gasto com saúde com 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média mensal declarada </a:t>
            </a:r>
            <a:r>
              <a:rPr lang="pt-BR" sz="1500" dirty="0">
                <a:latin typeface="Raleway" panose="020B0003030101060003" pitchFamily="34" charset="0"/>
              </a:rPr>
              <a:t>de </a:t>
            </a:r>
            <a:r>
              <a:rPr lang="pt-BR" sz="1500" b="1" dirty="0">
                <a:latin typeface="Raleway" panose="020B0003030101060003" pitchFamily="34" charset="0"/>
              </a:rPr>
              <a:t>gastos com saúde</a:t>
            </a:r>
            <a:r>
              <a:rPr lang="pt-BR" sz="1500" dirty="0">
                <a:latin typeface="Raleway" panose="020B0003030101060003" pitchFamily="34" charset="0"/>
              </a:rPr>
              <a:t>, com a família, é de </a:t>
            </a:r>
            <a:r>
              <a:rPr lang="pt-BR" sz="1500" b="1" dirty="0">
                <a:latin typeface="Raleway" panose="020B0003030101060003" pitchFamily="34" charset="0"/>
              </a:rPr>
              <a:t>R$ 308,90 </a:t>
            </a:r>
            <a:r>
              <a:rPr lang="pt-BR" sz="1500" dirty="0">
                <a:latin typeface="Raleway" panose="020B0003030101060003" pitchFamily="34" charset="0"/>
              </a:rPr>
              <a:t>para os que </a:t>
            </a:r>
            <a:r>
              <a:rPr lang="pt-BR" sz="1500" b="1" dirty="0">
                <a:latin typeface="Raleway" panose="020B0003030101060003" pitchFamily="34" charset="0"/>
              </a:rPr>
              <a:t>pagam despesas </a:t>
            </a:r>
            <a:r>
              <a:rPr lang="pt-BR" sz="1500" dirty="0">
                <a:latin typeface="Raleway" panose="020B0003030101060003" pitchFamily="34" charset="0"/>
              </a:rPr>
              <a:t>com saúde, sendo que </a:t>
            </a:r>
            <a:r>
              <a:rPr lang="pt-BR" sz="1500" b="1" dirty="0">
                <a:latin typeface="Raleway" panose="020B0003030101060003" pitchFamily="34" charset="0"/>
              </a:rPr>
              <a:t>42% tem custo médio declarado </a:t>
            </a:r>
            <a:r>
              <a:rPr lang="pt-BR" sz="1500" dirty="0">
                <a:latin typeface="Raleway" panose="020B0003030101060003" pitchFamily="34" charset="0"/>
              </a:rPr>
              <a:t>de </a:t>
            </a:r>
            <a:r>
              <a:rPr lang="pt-BR" sz="1500" b="1" dirty="0">
                <a:latin typeface="Raleway" panose="020B0003030101060003" pitchFamily="34" charset="0"/>
              </a:rPr>
              <a:t>até R$ 250,00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Qual é o custo médio gasto com saúde por mês na sua família? </a:t>
            </a:r>
          </a:p>
          <a:p>
            <a:endParaRPr lang="pt-BR" sz="1100" dirty="0">
              <a:latin typeface="Raleway" panose="020B0003030101060003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D1B76B0-51C7-7F10-0FB0-3CD64727C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084135"/>
              </p:ext>
            </p:extLst>
          </p:nvPr>
        </p:nvGraphicFramePr>
        <p:xfrm>
          <a:off x="2235272" y="242797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9F9D9E-D5D2-1288-9CBB-FB9CF48C89F4}"/>
              </a:ext>
            </a:extLst>
          </p:cNvPr>
          <p:cNvSpPr txBox="1"/>
          <p:nvPr/>
        </p:nvSpPr>
        <p:spPr>
          <a:xfrm>
            <a:off x="7174290" y="5191816"/>
            <a:ext cx="164981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Média: R$ 308,90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5037E2D-CA6E-95D9-C91A-889C325707BD}"/>
              </a:ext>
            </a:extLst>
          </p:cNvPr>
          <p:cNvSpPr txBox="1"/>
          <p:nvPr/>
        </p:nvSpPr>
        <p:spPr>
          <a:xfrm>
            <a:off x="7462815" y="2658629"/>
            <a:ext cx="1520288" cy="523220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Feminino (51%)</a:t>
            </a:r>
          </a:p>
          <a:p>
            <a:r>
              <a:rPr lang="pt-BR" sz="1400" b="1" dirty="0"/>
              <a:t>&gt; Até 2 s.m. (62%)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8A3F5E4-E898-CE24-15D9-454C382E4340}"/>
              </a:ext>
            </a:extLst>
          </p:cNvPr>
          <p:cNvSpPr txBox="1"/>
          <p:nvPr/>
        </p:nvSpPr>
        <p:spPr>
          <a:xfrm>
            <a:off x="7789486" y="3455709"/>
            <a:ext cx="1980029" cy="523220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50 anos ou mais (63%)</a:t>
            </a:r>
          </a:p>
          <a:p>
            <a:r>
              <a:rPr lang="pt-BR" sz="1400" b="1" dirty="0"/>
              <a:t>&gt; Mais de 5 s.m. (63%)</a:t>
            </a:r>
          </a:p>
        </p:txBody>
      </p:sp>
    </p:spTree>
    <p:extLst>
      <p:ext uri="{BB962C8B-B14F-4D97-AF65-F5344CB8AC3E}">
        <p14:creationId xmlns:p14="http://schemas.microsoft.com/office/powerpoint/2010/main" val="38031978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Relação da família com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Quatro em cada dez </a:t>
            </a:r>
            <a:r>
              <a:rPr lang="pt-BR" sz="1500" dirty="0">
                <a:latin typeface="Raleway" panose="020B0003030101060003" pitchFamily="34" charset="0"/>
              </a:rPr>
              <a:t>respondentes que </a:t>
            </a:r>
            <a:r>
              <a:rPr lang="pt-BR" sz="1500" b="1" dirty="0">
                <a:latin typeface="Raleway" panose="020B0003030101060003" pitchFamily="34" charset="0"/>
              </a:rPr>
              <a:t>pagam as despesas </a:t>
            </a:r>
            <a:r>
              <a:rPr lang="pt-BR" sz="1500" dirty="0">
                <a:latin typeface="Raleway" panose="020B0003030101060003" pitchFamily="34" charset="0"/>
              </a:rPr>
              <a:t>com saúde </a:t>
            </a:r>
            <a:r>
              <a:rPr lang="pt-BR" sz="1500" b="1" dirty="0">
                <a:latin typeface="Raleway" panose="020B0003030101060003" pitchFamily="34" charset="0"/>
              </a:rPr>
              <a:t>nunca tiveram </a:t>
            </a:r>
            <a:r>
              <a:rPr lang="pt-BR" sz="1500" dirty="0">
                <a:latin typeface="Raleway" panose="020B0003030101060003" pitchFamily="34" charset="0"/>
              </a:rPr>
              <a:t>plano de saúde. Relevante registrar que </a:t>
            </a:r>
            <a:r>
              <a:rPr lang="pt-BR" sz="1500" b="1" dirty="0">
                <a:latin typeface="Raleway" panose="020B0003030101060003" pitchFamily="34" charset="0"/>
              </a:rPr>
              <a:t>25%</a:t>
            </a:r>
            <a:r>
              <a:rPr lang="pt-BR" sz="1500" dirty="0">
                <a:latin typeface="Raleway" panose="020B0003030101060003" pitchFamily="34" charset="0"/>
              </a:rPr>
              <a:t> desse segmento </a:t>
            </a:r>
            <a:r>
              <a:rPr lang="pt-BR" sz="1500" b="1" dirty="0">
                <a:latin typeface="Raleway" panose="020B0003030101060003" pitchFamily="34" charset="0"/>
              </a:rPr>
              <a:t>não possuem plano de saúde </a:t>
            </a:r>
            <a:r>
              <a:rPr lang="pt-BR" sz="1500" dirty="0">
                <a:latin typeface="Raleway" panose="020B0003030101060003" pitchFamily="34" charset="0"/>
              </a:rPr>
              <a:t>por </a:t>
            </a:r>
            <a:r>
              <a:rPr lang="pt-BR" sz="1500" b="1" dirty="0">
                <a:latin typeface="Raleway" panose="020B0003030101060003" pitchFamily="34" charset="0"/>
              </a:rPr>
              <a:t>situações externas ligadas ao trabalho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Qual dessas é a frase que melhor explica a relação de sua família com planos de saúde?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D57B08B-1AD7-8620-9587-029C01995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054664"/>
              </p:ext>
            </p:extLst>
          </p:nvPr>
        </p:nvGraphicFramePr>
        <p:xfrm>
          <a:off x="3404098" y="2596937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D9293DD-3982-94D4-A509-1A14F31B10BA}"/>
              </a:ext>
            </a:extLst>
          </p:cNvPr>
          <p:cNvSpPr/>
          <p:nvPr/>
        </p:nvSpPr>
        <p:spPr>
          <a:xfrm>
            <a:off x="3383461" y="3213768"/>
            <a:ext cx="5204118" cy="1080000"/>
          </a:xfrm>
          <a:prstGeom prst="roundRect">
            <a:avLst/>
          </a:prstGeom>
          <a:noFill/>
          <a:ln>
            <a:solidFill>
              <a:srgbClr val="65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C81408E-CEC9-D90B-745D-2F7EF75206A9}"/>
              </a:ext>
            </a:extLst>
          </p:cNvPr>
          <p:cNvSpPr/>
          <p:nvPr/>
        </p:nvSpPr>
        <p:spPr>
          <a:xfrm>
            <a:off x="3407525" y="4328695"/>
            <a:ext cx="5204118" cy="1008000"/>
          </a:xfrm>
          <a:prstGeom prst="roundRect">
            <a:avLst/>
          </a:prstGeom>
          <a:noFill/>
          <a:ln>
            <a:solidFill>
              <a:srgbClr val="65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2CDB691-1182-CF3C-B22D-691E7441F1BD}"/>
              </a:ext>
            </a:extLst>
          </p:cNvPr>
          <p:cNvSpPr txBox="1"/>
          <p:nvPr/>
        </p:nvSpPr>
        <p:spPr>
          <a:xfrm>
            <a:off x="7921403" y="3388493"/>
            <a:ext cx="2371548" cy="762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33% não tem plano de </a:t>
            </a:r>
          </a:p>
          <a:p>
            <a:pPr algn="ctr">
              <a:lnSpc>
                <a:spcPct val="8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saúde por decisões </a:t>
            </a:r>
          </a:p>
          <a:p>
            <a:pPr algn="ctr">
              <a:lnSpc>
                <a:spcPct val="8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internas, da família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22FCB15-AB99-0418-4E5E-4D5607B794A7}"/>
              </a:ext>
            </a:extLst>
          </p:cNvPr>
          <p:cNvSpPr txBox="1"/>
          <p:nvPr/>
        </p:nvSpPr>
        <p:spPr>
          <a:xfrm>
            <a:off x="7909340" y="4473091"/>
            <a:ext cx="2376000" cy="762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25% não tem plano de </a:t>
            </a:r>
          </a:p>
          <a:p>
            <a:pPr algn="ctr">
              <a:lnSpc>
                <a:spcPct val="8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saúde por situações externas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53DE19A-01B4-7FE9-337C-9249569DC30D}"/>
              </a:ext>
            </a:extLst>
          </p:cNvPr>
          <p:cNvSpPr txBox="1"/>
          <p:nvPr/>
        </p:nvSpPr>
        <p:spPr>
          <a:xfrm>
            <a:off x="2012490" y="2801170"/>
            <a:ext cx="1552028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Masculino (49%)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328C3E1-1715-5028-765E-224F13752DBF}"/>
              </a:ext>
            </a:extLst>
          </p:cNvPr>
          <p:cNvSpPr txBox="1"/>
          <p:nvPr/>
        </p:nvSpPr>
        <p:spPr>
          <a:xfrm>
            <a:off x="1599108" y="3826377"/>
            <a:ext cx="1854995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Mais de 5 s.m. (29%)</a:t>
            </a:r>
          </a:p>
        </p:txBody>
      </p:sp>
    </p:spTree>
    <p:extLst>
      <p:ext uri="{BB962C8B-B14F-4D97-AF65-F5344CB8AC3E}">
        <p14:creationId xmlns:p14="http://schemas.microsoft.com/office/powerpoint/2010/main" val="449692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Chance de adesão a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taxa de receptividade </a:t>
            </a:r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aquisição de um plano de saúde </a:t>
            </a:r>
            <a:r>
              <a:rPr lang="pt-BR" sz="1500" dirty="0">
                <a:latin typeface="Raleway" panose="020B0003030101060003" pitchFamily="34" charset="0"/>
              </a:rPr>
              <a:t>por esse segmento é </a:t>
            </a:r>
            <a:r>
              <a:rPr lang="pt-BR" sz="1500" b="1" dirty="0">
                <a:latin typeface="Raleway" panose="020B0003030101060003" pitchFamily="34" charset="0"/>
              </a:rPr>
              <a:t>considerável</a:t>
            </a:r>
            <a:r>
              <a:rPr lang="pt-BR" sz="1500" dirty="0">
                <a:latin typeface="Raleway" panose="020B0003030101060003" pitchFamily="34" charset="0"/>
              </a:rPr>
              <a:t> (44%). Contudo, </a:t>
            </a:r>
            <a:r>
              <a:rPr lang="pt-BR" sz="1500" b="1" dirty="0">
                <a:latin typeface="Raleway" panose="020B0003030101060003" pitchFamily="34" charset="0"/>
              </a:rPr>
              <a:t>metade</a:t>
            </a:r>
            <a:r>
              <a:rPr lang="pt-BR" sz="1500" dirty="0">
                <a:latin typeface="Raleway" panose="020B0003030101060003" pitchFamily="34" charset="0"/>
              </a:rPr>
              <a:t> dos respondentes, que </a:t>
            </a:r>
            <a:r>
              <a:rPr lang="pt-BR" sz="1500" b="1" dirty="0">
                <a:latin typeface="Raleway" panose="020B0003030101060003" pitchFamily="34" charset="0"/>
              </a:rPr>
              <a:t>pagam as despesas </a:t>
            </a:r>
            <a:r>
              <a:rPr lang="pt-BR" sz="1500" dirty="0">
                <a:latin typeface="Raleway" panose="020B0003030101060003" pitchFamily="34" charset="0"/>
              </a:rPr>
              <a:t>médicas, demonstram </a:t>
            </a:r>
            <a:r>
              <a:rPr lang="pt-BR" sz="1500" b="1" dirty="0">
                <a:latin typeface="Raleway" panose="020B0003030101060003" pitchFamily="34" charset="0"/>
              </a:rPr>
              <a:t>pouco interesse</a:t>
            </a:r>
            <a:r>
              <a:rPr lang="pt-BR" sz="1500" dirty="0">
                <a:latin typeface="Raleway" panose="020B0003030101060003" pitchFamily="34" charset="0"/>
              </a:rPr>
              <a:t> por um plano de saúde.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Se fosse lançado um plano de saúde que atenda às necessidades de sua família com atendimento de qualidade. Qual a chance de aderirem? </a:t>
            </a:r>
          </a:p>
          <a:p>
            <a:endParaRPr lang="pt-BR" sz="1100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579DFDF-F8AE-BF17-E871-F0ED52A35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750479"/>
              </p:ext>
            </p:extLst>
          </p:nvPr>
        </p:nvGraphicFramePr>
        <p:xfrm>
          <a:off x="2536293" y="2564704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AFA53E6-DB4F-B490-55B2-A5BD92943421}"/>
              </a:ext>
            </a:extLst>
          </p:cNvPr>
          <p:cNvSpPr/>
          <p:nvPr/>
        </p:nvSpPr>
        <p:spPr>
          <a:xfrm>
            <a:off x="3945325" y="2628599"/>
            <a:ext cx="4299285" cy="1260000"/>
          </a:xfrm>
          <a:prstGeom prst="roundRect">
            <a:avLst/>
          </a:prstGeom>
          <a:noFill/>
          <a:ln>
            <a:solidFill>
              <a:srgbClr val="65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A62503-5AB6-5360-D67A-84D3903909A0}"/>
              </a:ext>
            </a:extLst>
          </p:cNvPr>
          <p:cNvSpPr txBox="1"/>
          <p:nvPr/>
        </p:nvSpPr>
        <p:spPr>
          <a:xfrm>
            <a:off x="7449360" y="3004802"/>
            <a:ext cx="223407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44% grande chance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FD0DB0-D45F-BCAF-DCE4-314BAD584184}"/>
              </a:ext>
            </a:extLst>
          </p:cNvPr>
          <p:cNvSpPr txBox="1"/>
          <p:nvPr/>
        </p:nvSpPr>
        <p:spPr>
          <a:xfrm>
            <a:off x="2602751" y="3975005"/>
            <a:ext cx="1980029" cy="6740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400" b="1" dirty="0"/>
              <a:t>&gt; Masculino (62%)</a:t>
            </a:r>
          </a:p>
          <a:p>
            <a:pPr>
              <a:lnSpc>
                <a:spcPct val="90000"/>
              </a:lnSpc>
            </a:pPr>
            <a:r>
              <a:rPr lang="pt-BR" sz="1400" b="1" dirty="0"/>
              <a:t>&gt; 50 anos ou mais (61%)</a:t>
            </a:r>
          </a:p>
          <a:p>
            <a:pPr>
              <a:lnSpc>
                <a:spcPct val="90000"/>
              </a:lnSpc>
            </a:pPr>
            <a:r>
              <a:rPr lang="pt-BR" sz="1400" b="1" dirty="0"/>
              <a:t>&gt; Mais de 5 s.m. (64%)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E3E4F38-3F22-32BF-7383-A606C764B73D}"/>
              </a:ext>
            </a:extLst>
          </p:cNvPr>
          <p:cNvSpPr txBox="1"/>
          <p:nvPr/>
        </p:nvSpPr>
        <p:spPr>
          <a:xfrm>
            <a:off x="3158744" y="3490140"/>
            <a:ext cx="152028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Até 2 s.m. (42%)</a:t>
            </a:r>
          </a:p>
        </p:txBody>
      </p:sp>
    </p:spTree>
    <p:extLst>
      <p:ext uri="{BB962C8B-B14F-4D97-AF65-F5344CB8AC3E}">
        <p14:creationId xmlns:p14="http://schemas.microsoft.com/office/powerpoint/2010/main" val="4084192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Fator de motivação para adquirir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Para os entrevistados, que </a:t>
            </a:r>
            <a:r>
              <a:rPr lang="pt-BR" sz="1500" b="1" dirty="0">
                <a:latin typeface="Raleway" panose="020B0003030101060003" pitchFamily="34" charset="0"/>
              </a:rPr>
              <a:t>pagam as despesas </a:t>
            </a:r>
            <a:r>
              <a:rPr lang="pt-BR" sz="1500" dirty="0">
                <a:latin typeface="Raleway" panose="020B0003030101060003" pitchFamily="34" charset="0"/>
              </a:rPr>
              <a:t>com saúde, o </a:t>
            </a:r>
            <a:r>
              <a:rPr lang="pt-BR" sz="1500" b="1" dirty="0">
                <a:latin typeface="Raleway" panose="020B0003030101060003" pitchFamily="34" charset="0"/>
              </a:rPr>
              <a:t>principal motivador </a:t>
            </a:r>
            <a:r>
              <a:rPr lang="pt-BR" sz="1500" dirty="0">
                <a:latin typeface="Raleway" panose="020B0003030101060003" pitchFamily="34" charset="0"/>
              </a:rPr>
              <a:t>para a </a:t>
            </a:r>
            <a:r>
              <a:rPr lang="pt-BR" sz="1500" b="1" dirty="0">
                <a:latin typeface="Raleway" panose="020B0003030101060003" pitchFamily="34" charset="0"/>
              </a:rPr>
              <a:t>aquisição de um plano de saúde </a:t>
            </a:r>
            <a:r>
              <a:rPr lang="pt-BR" sz="1500" dirty="0">
                <a:latin typeface="Raleway" panose="020B0003030101060003" pitchFamily="34" charset="0"/>
              </a:rPr>
              <a:t>é o </a:t>
            </a:r>
            <a:r>
              <a:rPr lang="pt-BR" sz="1500" b="1" dirty="0">
                <a:latin typeface="Raleway" panose="020B0003030101060003" pitchFamily="34" charset="0"/>
              </a:rPr>
              <a:t>valor dos serviços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Pagam as despesas com saúde: 366 entrevistas       Fonte: Qual desses é o fator que mais motivaria sua família a aderir a um plano de saúde? </a:t>
            </a:r>
          </a:p>
          <a:p>
            <a:endParaRPr lang="pt-BR" sz="1100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890DAB8-74A7-793A-7AE1-6718EEB10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316599"/>
              </p:ext>
            </p:extLst>
          </p:nvPr>
        </p:nvGraphicFramePr>
        <p:xfrm>
          <a:off x="2546263" y="246638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406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50575B-DF09-E83F-F242-5E8CF92E2B19}"/>
              </a:ext>
            </a:extLst>
          </p:cNvPr>
          <p:cNvSpPr txBox="1"/>
          <p:nvPr/>
        </p:nvSpPr>
        <p:spPr>
          <a:xfrm>
            <a:off x="1764957" y="2228672"/>
            <a:ext cx="65280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RESULTADOS</a:t>
            </a: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Possuidores de plano de saúde</a:t>
            </a:r>
          </a:p>
          <a:p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  <a:latin typeface="Raleway Light" panose="020B0403030101060003" pitchFamily="34" charset="0"/>
              <a:sym typeface="Montserrat"/>
            </a:endParaRPr>
          </a:p>
          <a:p>
            <a:endParaRPr lang="pt-BR" sz="3000" dirty="0">
              <a:latin typeface="Raleway Light" panose="020B0403030101060003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77498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Plano de saúde com coparticipação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Cerca de metade </a:t>
            </a:r>
            <a:r>
              <a:rPr lang="pt-BR" sz="1500" dirty="0">
                <a:latin typeface="Raleway" panose="020B0003030101060003" pitchFamily="34" charset="0"/>
              </a:rPr>
              <a:t>dos </a:t>
            </a:r>
            <a:r>
              <a:rPr lang="pt-BR" sz="1500" b="1" dirty="0">
                <a:latin typeface="Raleway" panose="020B0003030101060003" pitchFamily="34" charset="0"/>
              </a:rPr>
              <a:t>possuidores</a:t>
            </a:r>
            <a:r>
              <a:rPr lang="pt-BR" sz="1500" dirty="0">
                <a:latin typeface="Raleway" panose="020B0003030101060003" pitchFamily="34" charset="0"/>
              </a:rPr>
              <a:t> de plano de saúde entrevistados, </a:t>
            </a:r>
            <a:r>
              <a:rPr lang="pt-BR" sz="1500" b="1" dirty="0">
                <a:latin typeface="Raleway" panose="020B0003030101060003" pitchFamily="34" charset="0"/>
              </a:rPr>
              <a:t>não possui coparticipação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O plano de saúde que possui tem coparticipação?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9E6FFF6-57C2-EE5C-59B5-C21A99A8EA5F}"/>
              </a:ext>
            </a:extLst>
          </p:cNvPr>
          <p:cNvGrpSpPr/>
          <p:nvPr/>
        </p:nvGrpSpPr>
        <p:grpSpPr>
          <a:xfrm>
            <a:off x="2961241" y="2554732"/>
            <a:ext cx="6269519" cy="3229535"/>
            <a:chOff x="2085910" y="2554732"/>
            <a:chExt cx="6269519" cy="3229535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5B983E3E-C0B8-ECE0-8D71-A847C0FAF0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1274415"/>
                </p:ext>
              </p:extLst>
            </p:nvPr>
          </p:nvGraphicFramePr>
          <p:xfrm>
            <a:off x="2997366" y="2554732"/>
            <a:ext cx="5358063" cy="32295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06E1742-6631-99B7-4337-424EB00955AA}"/>
                </a:ext>
              </a:extLst>
            </p:cNvPr>
            <p:cNvSpPr txBox="1"/>
            <p:nvPr/>
          </p:nvSpPr>
          <p:spPr>
            <a:xfrm>
              <a:off x="2085910" y="4567376"/>
              <a:ext cx="185499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5484D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&gt; Mais de 5 s.m. (66%)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979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Familiares para quem paga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latin typeface="Raleway" panose="020B0003030101060003" pitchFamily="34" charset="0"/>
              </a:rPr>
              <a:t>Sete em cada dez </a:t>
            </a:r>
            <a:r>
              <a:rPr lang="pt-BR" sz="1500" dirty="0">
                <a:latin typeface="Raleway" panose="020B0003030101060003" pitchFamily="34" charset="0"/>
              </a:rPr>
              <a:t>possuidores de plano de saúde entrevistados, </a:t>
            </a:r>
            <a:r>
              <a:rPr lang="pt-BR" sz="1500" b="1" dirty="0">
                <a:latin typeface="Raleway" panose="020B0003030101060003" pitchFamily="34" charset="0"/>
              </a:rPr>
              <a:t>pagam plano de saúde </a:t>
            </a:r>
            <a:r>
              <a:rPr lang="pt-BR" sz="1500" dirty="0">
                <a:latin typeface="Raleway" panose="020B0003030101060003" pitchFamily="34" charset="0"/>
              </a:rPr>
              <a:t>para seu(</a:t>
            </a:r>
            <a:r>
              <a:rPr lang="pt-BR" sz="1500" dirty="0" err="1">
                <a:latin typeface="Raleway" panose="020B0003030101060003" pitchFamily="34" charset="0"/>
              </a:rPr>
              <a:t>ua</a:t>
            </a:r>
            <a:r>
              <a:rPr lang="pt-BR" sz="1500" dirty="0">
                <a:latin typeface="Raleway" panose="020B0003030101060003" pitchFamily="34" charset="0"/>
              </a:rPr>
              <a:t>) </a:t>
            </a:r>
            <a:r>
              <a:rPr lang="pt-BR" sz="1500" b="1" dirty="0">
                <a:latin typeface="Raleway" panose="020B0003030101060003" pitchFamily="34" charset="0"/>
              </a:rPr>
              <a:t>marido ou esposa</a:t>
            </a:r>
            <a:r>
              <a:rPr lang="pt-BR" sz="1500" dirty="0">
                <a:latin typeface="Raleway" panose="020B0003030101060003" pitchFamily="34" charset="0"/>
              </a:rPr>
              <a:t>. Na sequência estão os </a:t>
            </a:r>
            <a:r>
              <a:rPr lang="pt-BR" sz="1500" b="1" dirty="0">
                <a:latin typeface="Raleway" panose="020B0003030101060003" pitchFamily="34" charset="0"/>
              </a:rPr>
              <a:t>filhos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De sua composição familiar, você paga plano de saúde para quem? </a:t>
            </a:r>
          </a:p>
          <a:p>
            <a:endParaRPr lang="pt-BR" sz="1100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66A699B-2582-CE00-360A-B5CD3724B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742435"/>
              </p:ext>
            </p:extLst>
          </p:nvPr>
        </p:nvGraphicFramePr>
        <p:xfrm>
          <a:off x="2537630" y="249123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93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9D53F10-82C3-437A-9A81-D6A5EE472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96832"/>
              </p:ext>
            </p:extLst>
          </p:nvPr>
        </p:nvGraphicFramePr>
        <p:xfrm>
          <a:off x="1514946" y="2647260"/>
          <a:ext cx="9162108" cy="1854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65616">
                  <a:extLst>
                    <a:ext uri="{9D8B030D-6E8A-4147-A177-3AD203B41FA5}">
                      <a16:colId xmlns:a16="http://schemas.microsoft.com/office/drawing/2014/main" val="1000707983"/>
                    </a:ext>
                  </a:extLst>
                </a:gridCol>
                <a:gridCol w="2498025">
                  <a:extLst>
                    <a:ext uri="{9D8B030D-6E8A-4147-A177-3AD203B41FA5}">
                      <a16:colId xmlns:a16="http://schemas.microsoft.com/office/drawing/2014/main" val="2410415700"/>
                    </a:ext>
                  </a:extLst>
                </a:gridCol>
                <a:gridCol w="2798467">
                  <a:extLst>
                    <a:ext uri="{9D8B030D-6E8A-4147-A177-3AD203B41FA5}">
                      <a16:colId xmlns:a16="http://schemas.microsoft.com/office/drawing/2014/main" val="289136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Segmento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Amostra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Margem de Erro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6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  <a:endParaRPr lang="pt-BR" b="1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1012</a:t>
                      </a:r>
                      <a:endParaRPr lang="pt-BR" b="1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 </a:t>
                      </a:r>
                      <a:r>
                        <a:rPr lang="pt-BR" b="1" dirty="0" err="1"/>
                        <a:t>p.p</a:t>
                      </a:r>
                      <a:r>
                        <a:rPr lang="pt-BR" b="1" dirty="0"/>
                        <a:t>.</a:t>
                      </a:r>
                      <a:endParaRPr lang="pt-BR" b="1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70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Usuários do SUS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336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 </a:t>
                      </a:r>
                      <a:r>
                        <a:rPr lang="pt-BR" dirty="0" err="1"/>
                        <a:t>p.p</a:t>
                      </a:r>
                      <a:r>
                        <a:rPr lang="pt-BR" dirty="0"/>
                        <a:t>.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61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Custeiam as despesas com saúde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366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 </a:t>
                      </a:r>
                      <a:r>
                        <a:rPr lang="pt-BR" dirty="0" err="1"/>
                        <a:t>p.p</a:t>
                      </a:r>
                      <a:r>
                        <a:rPr lang="pt-BR" dirty="0"/>
                        <a:t>.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94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Possuidores planos de Saúde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310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 </a:t>
                      </a:r>
                      <a:r>
                        <a:rPr lang="pt-BR" dirty="0" err="1"/>
                        <a:t>p.p</a:t>
                      </a:r>
                      <a:r>
                        <a:rPr lang="pt-BR" dirty="0"/>
                        <a:t>.</a:t>
                      </a:r>
                      <a:endParaRPr lang="pt-BR" dirty="0">
                        <a:latin typeface="Raleway" panose="020B00030301010600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420393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01473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Amostra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54534" y="1193093"/>
            <a:ext cx="4714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Raleway" panose="020B0003030101060003" pitchFamily="34" charset="0"/>
              </a:rPr>
              <a:t>A amostra final foi de </a:t>
            </a:r>
            <a:r>
              <a:rPr lang="pt-BR" b="1" dirty="0">
                <a:latin typeface="Raleway" panose="020B0003030101060003" pitchFamily="34" charset="0"/>
              </a:rPr>
              <a:t>1.012 entrevistas </a:t>
            </a:r>
            <a:r>
              <a:rPr lang="pt-BR" dirty="0">
                <a:latin typeface="Raleway" panose="020B0003030101060003" pitchFamily="34" charset="0"/>
              </a:rPr>
              <a:t>com a distribuição abaixo: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201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Percepção da necessidade de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Sem sombra de dúvidas, os </a:t>
            </a:r>
            <a:r>
              <a:rPr lang="pt-BR" sz="1500" b="1" dirty="0">
                <a:latin typeface="Raleway" panose="020B0003030101060003" pitchFamily="34" charset="0"/>
              </a:rPr>
              <a:t>possuidores</a:t>
            </a:r>
            <a:r>
              <a:rPr lang="pt-BR" sz="1500" dirty="0">
                <a:latin typeface="Raleway" panose="020B0003030101060003" pitchFamily="34" charset="0"/>
              </a:rPr>
              <a:t> de plano de saúde </a:t>
            </a:r>
            <a:r>
              <a:rPr lang="pt-BR" sz="1500" b="1" dirty="0">
                <a:latin typeface="Raleway" panose="020B0003030101060003" pitchFamily="34" charset="0"/>
              </a:rPr>
              <a:t>consideram necessário </a:t>
            </a:r>
            <a:r>
              <a:rPr lang="pt-BR" sz="1500" dirty="0">
                <a:latin typeface="Raleway" panose="020B0003030101060003" pitchFamily="34" charset="0"/>
              </a:rPr>
              <a:t>ter um plano.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Qual dessas é a palavra que melhor descreve a necessidade de um plano de saúde para sua família?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8E4F66A-3459-8AE7-7C01-A14DBCD27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316934"/>
              </p:ext>
            </p:extLst>
          </p:nvPr>
        </p:nvGraphicFramePr>
        <p:xfrm>
          <a:off x="2538203" y="2427648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4F1CE9-52AC-0CE6-94D1-2F5EFE095754}"/>
              </a:ext>
            </a:extLst>
          </p:cNvPr>
          <p:cNvSpPr txBox="1"/>
          <p:nvPr/>
        </p:nvSpPr>
        <p:spPr>
          <a:xfrm>
            <a:off x="7504764" y="2800303"/>
            <a:ext cx="198002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60 anos ou mais (51%)</a:t>
            </a:r>
          </a:p>
        </p:txBody>
      </p:sp>
    </p:spTree>
    <p:extLst>
      <p:ext uri="{BB962C8B-B14F-4D97-AF65-F5344CB8AC3E}">
        <p14:creationId xmlns:p14="http://schemas.microsoft.com/office/powerpoint/2010/main" val="3525860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Nível de temor se ficar sem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 dos possuidores </a:t>
            </a:r>
            <a:r>
              <a:rPr lang="pt-BR" sz="1500" dirty="0">
                <a:latin typeface="Raleway" panose="020B0003030101060003" pitchFamily="34" charset="0"/>
              </a:rPr>
              <a:t>de plano de saúde menciona o </a:t>
            </a:r>
            <a:r>
              <a:rPr lang="pt-BR" sz="1500" b="1" dirty="0">
                <a:latin typeface="Raleway" panose="020B0003030101060003" pitchFamily="34" charset="0"/>
              </a:rPr>
              <a:t>grande temor </a:t>
            </a:r>
            <a:r>
              <a:rPr lang="pt-BR" sz="1500" dirty="0">
                <a:latin typeface="Raleway" panose="020B0003030101060003" pitchFamily="34" charset="0"/>
              </a:rPr>
              <a:t>em </a:t>
            </a:r>
            <a:r>
              <a:rPr lang="pt-BR" sz="1500" b="1" dirty="0">
                <a:latin typeface="Raleway" panose="020B0003030101060003" pitchFamily="34" charset="0"/>
              </a:rPr>
              <a:t>ficar sem plano </a:t>
            </a:r>
            <a:r>
              <a:rPr lang="pt-BR" sz="1500" dirty="0">
                <a:latin typeface="Raleway" panose="020B0003030101060003" pitchFamily="34" charset="0"/>
              </a:rPr>
              <a:t>de saúde.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Qual dessas é a palavra que melhor descreve o temor de perder o plano de saúde de sua família? </a:t>
            </a:r>
          </a:p>
          <a:p>
            <a:endParaRPr lang="pt-BR" sz="1100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49978AA-0355-1F1C-7F74-FBE8AE651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310547"/>
              </p:ext>
            </p:extLst>
          </p:nvPr>
        </p:nvGraphicFramePr>
        <p:xfrm>
          <a:off x="2452434" y="2483612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4725CEC7-C793-6D5C-1644-E61608EEA1EA}"/>
              </a:ext>
            </a:extLst>
          </p:cNvPr>
          <p:cNvSpPr/>
          <p:nvPr/>
        </p:nvSpPr>
        <p:spPr>
          <a:xfrm>
            <a:off x="3826708" y="2588659"/>
            <a:ext cx="4299285" cy="1260000"/>
          </a:xfrm>
          <a:prstGeom prst="roundRect">
            <a:avLst/>
          </a:prstGeom>
          <a:noFill/>
          <a:ln>
            <a:solidFill>
              <a:srgbClr val="654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FC1E967-ECC6-D847-D13A-D4D253514CD5}"/>
              </a:ext>
            </a:extLst>
          </p:cNvPr>
          <p:cNvSpPr txBox="1"/>
          <p:nvPr/>
        </p:nvSpPr>
        <p:spPr>
          <a:xfrm>
            <a:off x="7843144" y="2918042"/>
            <a:ext cx="213956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83% grande temor</a:t>
            </a:r>
          </a:p>
        </p:txBody>
      </p:sp>
    </p:spTree>
    <p:extLst>
      <p:ext uri="{BB962C8B-B14F-4D97-AF65-F5344CB8AC3E}">
        <p14:creationId xmlns:p14="http://schemas.microsoft.com/office/powerpoint/2010/main" val="3779481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Custo médio, mensal, gasto com saúde com a família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média mensal declarada </a:t>
            </a:r>
            <a:r>
              <a:rPr lang="pt-BR" sz="1500" dirty="0">
                <a:latin typeface="Raleway" panose="020B0003030101060003" pitchFamily="34" charset="0"/>
              </a:rPr>
              <a:t>de </a:t>
            </a:r>
            <a:r>
              <a:rPr lang="pt-BR" sz="1500" b="1" dirty="0">
                <a:latin typeface="Raleway" panose="020B0003030101060003" pitchFamily="34" charset="0"/>
              </a:rPr>
              <a:t>gastos com saúde</a:t>
            </a:r>
            <a:r>
              <a:rPr lang="pt-BR" sz="1500" dirty="0">
                <a:latin typeface="Raleway" panose="020B0003030101060003" pitchFamily="34" charset="0"/>
              </a:rPr>
              <a:t>, com a família, é de </a:t>
            </a:r>
            <a:r>
              <a:rPr lang="pt-BR" sz="1500" b="1" dirty="0">
                <a:latin typeface="Raleway" panose="020B0003030101060003" pitchFamily="34" charset="0"/>
              </a:rPr>
              <a:t>R$ 581,70 </a:t>
            </a:r>
            <a:r>
              <a:rPr lang="pt-BR" sz="1500" dirty="0">
                <a:latin typeface="Raleway" panose="020B0003030101060003" pitchFamily="34" charset="0"/>
              </a:rPr>
              <a:t>para os possuidores de plano de saúde.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Qual o gasto médio de sua família com saúde, incluindo o plano, medicamentos e outras despesas?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D0928A6-6023-35A0-4191-FC186B8C6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517808"/>
              </p:ext>
            </p:extLst>
          </p:nvPr>
        </p:nvGraphicFramePr>
        <p:xfrm>
          <a:off x="2240167" y="2432196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6529C514-9CFC-BF6A-4F21-4D11E7DDD7A6}"/>
              </a:ext>
            </a:extLst>
          </p:cNvPr>
          <p:cNvSpPr txBox="1"/>
          <p:nvPr/>
        </p:nvSpPr>
        <p:spPr>
          <a:xfrm>
            <a:off x="7179185" y="5196042"/>
            <a:ext cx="164981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Média: R$ 581,70</a:t>
            </a:r>
          </a:p>
        </p:txBody>
      </p:sp>
    </p:spTree>
    <p:extLst>
      <p:ext uri="{BB962C8B-B14F-4D97-AF65-F5344CB8AC3E}">
        <p14:creationId xmlns:p14="http://schemas.microsoft.com/office/powerpoint/2010/main" val="1701732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Paga médicos e procedimentos por fora do plano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maioria dos possuidores </a:t>
            </a:r>
            <a:r>
              <a:rPr lang="pt-BR" sz="1500" dirty="0">
                <a:latin typeface="Raleway" panose="020B0003030101060003" pitchFamily="34" charset="0"/>
              </a:rPr>
              <a:t>de plano de saúde ouvidos, </a:t>
            </a:r>
            <a:r>
              <a:rPr lang="pt-BR" sz="1500" b="1" dirty="0">
                <a:latin typeface="Raleway" panose="020B0003030101060003" pitchFamily="34" charset="0"/>
              </a:rPr>
              <a:t>não paga médicos e procedimentos à parte </a:t>
            </a:r>
            <a:r>
              <a:rPr lang="pt-BR" sz="1500" dirty="0">
                <a:latin typeface="Raleway" panose="020B0003030101060003" pitchFamily="34" charset="0"/>
              </a:rPr>
              <a:t>do plano de saúde por estarem fora da rede credenciada.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Você costuma pagar o médico e procedimentos por fora, pois o especialista não está na rede credenciada?</a:t>
            </a:r>
          </a:p>
          <a:p>
            <a:endParaRPr lang="pt-BR" sz="11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6D4729-2D04-AF98-34E6-BAE8F58FB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803074"/>
              </p:ext>
            </p:extLst>
          </p:nvPr>
        </p:nvGraphicFramePr>
        <p:xfrm>
          <a:off x="3168816" y="2546088"/>
          <a:ext cx="5358063" cy="32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111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Ajustou despesas da casa para manter o plano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1363911"/>
            <a:ext cx="77674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Raleway" panose="020B0003030101060003" pitchFamily="34" charset="0"/>
              </a:rPr>
              <a:t>A </a:t>
            </a:r>
            <a:r>
              <a:rPr lang="pt-BR" sz="1500" b="1" dirty="0">
                <a:latin typeface="Raleway" panose="020B0003030101060003" pitchFamily="34" charset="0"/>
              </a:rPr>
              <a:t>necessidade de ajustar as despesas </a:t>
            </a:r>
            <a:r>
              <a:rPr lang="pt-BR" sz="1500" dirty="0">
                <a:latin typeface="Raleway" panose="020B0003030101060003" pitchFamily="34" charset="0"/>
              </a:rPr>
              <a:t>da casa para </a:t>
            </a:r>
            <a:r>
              <a:rPr lang="pt-BR" sz="1500" b="1" dirty="0">
                <a:latin typeface="Raleway" panose="020B0003030101060003" pitchFamily="34" charset="0"/>
              </a:rPr>
              <a:t>manter o plano de saúde </a:t>
            </a:r>
            <a:r>
              <a:rPr lang="pt-BR" sz="1500" dirty="0">
                <a:latin typeface="Raleway" panose="020B0003030101060003" pitchFamily="34" charset="0"/>
              </a:rPr>
              <a:t>foi uma </a:t>
            </a:r>
            <a:r>
              <a:rPr lang="pt-BR" sz="1500" b="1" dirty="0">
                <a:latin typeface="Raleway" panose="020B0003030101060003" pitchFamily="34" charset="0"/>
              </a:rPr>
              <a:t>ação necessária </a:t>
            </a:r>
            <a:r>
              <a:rPr lang="pt-BR" sz="1500" dirty="0">
                <a:latin typeface="Raleway" panose="020B0003030101060003" pitchFamily="34" charset="0"/>
              </a:rPr>
              <a:t>para</a:t>
            </a:r>
            <a:r>
              <a:rPr lang="pt-BR" sz="1500" b="1" dirty="0">
                <a:latin typeface="Raleway" panose="020B0003030101060003" pitchFamily="34" charset="0"/>
              </a:rPr>
              <a:t> 47% dos possuidores </a:t>
            </a:r>
            <a:r>
              <a:rPr lang="pt-BR" sz="1500" dirty="0">
                <a:latin typeface="Raleway" panose="020B0003030101060003" pitchFamily="34" charset="0"/>
              </a:rPr>
              <a:t>de planos de saúde entrevistados.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Você já ajustou as contas da casa para manter plano de saúde?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A5E96B-DCE4-427E-150F-BFFAE85C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640633"/>
              </p:ext>
            </p:extLst>
          </p:nvPr>
        </p:nvGraphicFramePr>
        <p:xfrm>
          <a:off x="3172911" y="2554732"/>
          <a:ext cx="5358063" cy="32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644970-7245-286F-C3B0-BBF69692D380}"/>
              </a:ext>
            </a:extLst>
          </p:cNvPr>
          <p:cNvSpPr txBox="1"/>
          <p:nvPr/>
        </p:nvSpPr>
        <p:spPr>
          <a:xfrm>
            <a:off x="5691522" y="4227777"/>
            <a:ext cx="1980029" cy="523220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50 anos ou mais (63%)</a:t>
            </a:r>
          </a:p>
          <a:p>
            <a:r>
              <a:rPr lang="pt-BR" sz="1400" b="1" dirty="0"/>
              <a:t>&gt; Até 2 s.m. (61%)</a:t>
            </a:r>
          </a:p>
        </p:txBody>
      </p:sp>
    </p:spTree>
    <p:extLst>
      <p:ext uri="{BB962C8B-B14F-4D97-AF65-F5344CB8AC3E}">
        <p14:creationId xmlns:p14="http://schemas.microsoft.com/office/powerpoint/2010/main" val="27528547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Prioridade para aquisição de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Na percepção dos </a:t>
            </a:r>
            <a:r>
              <a:rPr lang="pt-BR" sz="1500" b="1" dirty="0">
                <a:latin typeface="Raleway" panose="020B0003030101060003" pitchFamily="34" charset="0"/>
              </a:rPr>
              <a:t>possuidores </a:t>
            </a:r>
            <a:r>
              <a:rPr lang="pt-BR" sz="1500" dirty="0">
                <a:latin typeface="Raleway" panose="020B0003030101060003" pitchFamily="34" charset="0"/>
              </a:rPr>
              <a:t>de plano de saúde ouvidos, </a:t>
            </a:r>
            <a:r>
              <a:rPr lang="pt-BR" sz="1500" b="1" dirty="0">
                <a:latin typeface="Raleway" panose="020B0003030101060003" pitchFamily="34" charset="0"/>
              </a:rPr>
              <a:t>crianças e idosos </a:t>
            </a:r>
            <a:r>
              <a:rPr lang="pt-BR" sz="1500" dirty="0">
                <a:latin typeface="Raleway" panose="020B0003030101060003" pitchFamily="34" charset="0"/>
              </a:rPr>
              <a:t>são as </a:t>
            </a:r>
            <a:r>
              <a:rPr lang="pt-BR" sz="1500" b="1" dirty="0">
                <a:latin typeface="Raleway" panose="020B0003030101060003" pitchFamily="34" charset="0"/>
              </a:rPr>
              <a:t>prioridades</a:t>
            </a:r>
            <a:r>
              <a:rPr lang="pt-BR" sz="1500" dirty="0">
                <a:latin typeface="Raleway" panose="020B0003030101060003" pitchFamily="34" charset="0"/>
              </a:rPr>
              <a:t> </a:t>
            </a:r>
            <a:r>
              <a:rPr lang="pt-BR" sz="1500" b="1" dirty="0">
                <a:latin typeface="Raleway" panose="020B0003030101060003" pitchFamily="34" charset="0"/>
              </a:rPr>
              <a:t>na família </a:t>
            </a:r>
            <a:r>
              <a:rPr lang="pt-BR" sz="1500" dirty="0">
                <a:latin typeface="Raleway" panose="020B0003030101060003" pitchFamily="34" charset="0"/>
              </a:rPr>
              <a:t>quando o assunto é </a:t>
            </a:r>
            <a:r>
              <a:rPr lang="pt-BR" sz="1500" b="1" dirty="0">
                <a:latin typeface="Raleway" panose="020B0003030101060003" pitchFamily="34" charset="0"/>
              </a:rPr>
              <a:t>ter plano de saúde</a:t>
            </a:r>
            <a:r>
              <a:rPr lang="pt-BR" sz="1500" dirty="0">
                <a:latin typeface="Raleway" panose="020B0003030101060003" pitchFamily="34" charset="0"/>
              </a:rPr>
              <a:t>. Os adultos ficam em um segundo patamar.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Na hora de priorizar o plano de saúde, quem você prioriza na família? </a:t>
            </a:r>
          </a:p>
          <a:p>
            <a:endParaRPr lang="pt-BR" sz="11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19405A1-CEA9-D6FD-ABAC-2899442E1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48591"/>
              </p:ext>
            </p:extLst>
          </p:nvPr>
        </p:nvGraphicFramePr>
        <p:xfrm>
          <a:off x="2541651" y="248756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A7764631-5122-10AB-97CB-EEBEF9F3BD2C}"/>
              </a:ext>
            </a:extLst>
          </p:cNvPr>
          <p:cNvSpPr txBox="1"/>
          <p:nvPr/>
        </p:nvSpPr>
        <p:spPr>
          <a:xfrm>
            <a:off x="7129803" y="2645730"/>
            <a:ext cx="170751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30 a 49 anos (45%)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2FDE96D-2B2D-522A-C235-A6B570C7AF3D}"/>
              </a:ext>
            </a:extLst>
          </p:cNvPr>
          <p:cNvSpPr txBox="1"/>
          <p:nvPr/>
        </p:nvSpPr>
        <p:spPr>
          <a:xfrm>
            <a:off x="7132165" y="3167883"/>
            <a:ext cx="1984839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Mais de 60 anos (56%)</a:t>
            </a:r>
          </a:p>
        </p:txBody>
      </p:sp>
    </p:spTree>
    <p:extLst>
      <p:ext uri="{BB962C8B-B14F-4D97-AF65-F5344CB8AC3E}">
        <p14:creationId xmlns:p14="http://schemas.microsoft.com/office/powerpoint/2010/main" val="20749404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Maior influência na escolha de um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2/3 dos possuidores </a:t>
            </a:r>
            <a:r>
              <a:rPr lang="pt-BR" sz="1500" dirty="0">
                <a:latin typeface="Raleway" panose="020B0003030101060003" pitchFamily="34" charset="0"/>
              </a:rPr>
              <a:t>de plano de saúde respondentes, o que </a:t>
            </a:r>
            <a:r>
              <a:rPr lang="pt-BR" sz="1500" b="1" dirty="0">
                <a:latin typeface="Raleway" panose="020B0003030101060003" pitchFamily="34" charset="0"/>
              </a:rPr>
              <a:t>mais influencia na escolha </a:t>
            </a:r>
            <a:r>
              <a:rPr lang="pt-BR" sz="1500" dirty="0">
                <a:latin typeface="Raleway" panose="020B0003030101060003" pitchFamily="34" charset="0"/>
              </a:rPr>
              <a:t>do plano de saúde é a </a:t>
            </a:r>
            <a:r>
              <a:rPr lang="pt-BR" sz="1500" b="1" dirty="0">
                <a:latin typeface="Raleway" panose="020B0003030101060003" pitchFamily="34" charset="0"/>
              </a:rPr>
              <a:t>rede médica hospitalar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O que mais influencia na decisão por um plano de saúde?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50936F2-55D3-185D-3182-EB86E698B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071796"/>
              </p:ext>
            </p:extLst>
          </p:nvPr>
        </p:nvGraphicFramePr>
        <p:xfrm>
          <a:off x="2178404" y="2466380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2AB8823E-60E3-D5C1-DE06-34BD63AD0FC8}"/>
              </a:ext>
            </a:extLst>
          </p:cNvPr>
          <p:cNvSpPr txBox="1"/>
          <p:nvPr/>
        </p:nvSpPr>
        <p:spPr>
          <a:xfrm>
            <a:off x="7047403" y="4813544"/>
            <a:ext cx="1520288" cy="307777"/>
          </a:xfrm>
          <a:prstGeom prst="rect">
            <a:avLst/>
          </a:prstGeom>
          <a:solidFill>
            <a:schemeClr val="bg1"/>
          </a:solidFill>
          <a:ln>
            <a:solidFill>
              <a:srgbClr val="65484D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/>
              <a:t>&gt; Até 2 s.m. (53%)</a:t>
            </a:r>
          </a:p>
        </p:txBody>
      </p:sp>
    </p:spTree>
    <p:extLst>
      <p:ext uri="{BB962C8B-B14F-4D97-AF65-F5344CB8AC3E}">
        <p14:creationId xmlns:p14="http://schemas.microsoft.com/office/powerpoint/2010/main" val="3086213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Preferência em relação a seu plano atual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Para a </a:t>
            </a:r>
            <a:r>
              <a:rPr lang="pt-BR" sz="1500" b="1" dirty="0">
                <a:latin typeface="Raleway" panose="020B0003030101060003" pitchFamily="34" charset="0"/>
              </a:rPr>
              <a:t>maioria dos possuidores </a:t>
            </a:r>
            <a:r>
              <a:rPr lang="pt-BR" sz="1500" dirty="0">
                <a:latin typeface="Raleway" panose="020B0003030101060003" pitchFamily="34" charset="0"/>
              </a:rPr>
              <a:t>de plano de saúde entrevistados, o </a:t>
            </a:r>
            <a:r>
              <a:rPr lang="pt-BR" sz="1500" b="1" dirty="0">
                <a:latin typeface="Raleway" panose="020B0003030101060003" pitchFamily="34" charset="0"/>
              </a:rPr>
              <a:t>seu plano de saúde atual </a:t>
            </a:r>
            <a:r>
              <a:rPr lang="pt-BR" sz="1500" dirty="0">
                <a:latin typeface="Raleway" panose="020B0003030101060003" pitchFamily="34" charset="0"/>
              </a:rPr>
              <a:t>deve </a:t>
            </a:r>
            <a:r>
              <a:rPr lang="pt-BR" sz="1500" b="1" dirty="0">
                <a:latin typeface="Raleway" panose="020B0003030101060003" pitchFamily="34" charset="0"/>
              </a:rPr>
              <a:t>ficar como está</a:t>
            </a:r>
            <a:r>
              <a:rPr lang="pt-BR" sz="1500" dirty="0">
                <a:latin typeface="Raleway" panose="020B0003030101060003" pitchFamily="34" charset="0"/>
              </a:rPr>
              <a:t>, mantendo o valor, pois atende suas necessidades.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Qual dessas é a sua preferência em relação ao seu plano atual? </a:t>
            </a:r>
          </a:p>
          <a:p>
            <a:endParaRPr lang="pt-BR" sz="11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FCCD972-C65D-C043-AD4F-4611EBC7C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12383"/>
              </p:ext>
            </p:extLst>
          </p:nvPr>
        </p:nvGraphicFramePr>
        <p:xfrm>
          <a:off x="2172231" y="2457834"/>
          <a:ext cx="7117346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360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b="1" dirty="0">
                <a:latin typeface="Raleway Light" panose="020B0403030101060003" pitchFamily="34" charset="0"/>
              </a:rPr>
              <a:t>Melhorias na sua saúde após posse de plano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O </a:t>
            </a:r>
            <a:r>
              <a:rPr lang="pt-BR" sz="1500" b="1" dirty="0">
                <a:latin typeface="Raleway" panose="020B0003030101060003" pitchFamily="34" charset="0"/>
              </a:rPr>
              <a:t>destaque</a:t>
            </a:r>
            <a:r>
              <a:rPr lang="pt-BR" sz="1500" dirty="0">
                <a:latin typeface="Raleway" panose="020B0003030101060003" pitchFamily="34" charset="0"/>
              </a:rPr>
              <a:t> quando se pensa em </a:t>
            </a:r>
            <a:r>
              <a:rPr lang="pt-BR" sz="1500" b="1" dirty="0">
                <a:latin typeface="Raleway" panose="020B0003030101060003" pitchFamily="34" charset="0"/>
              </a:rPr>
              <a:t>melhorias após aquisição </a:t>
            </a:r>
            <a:r>
              <a:rPr lang="pt-BR" sz="1500" dirty="0">
                <a:latin typeface="Raleway" panose="020B0003030101060003" pitchFamily="34" charset="0"/>
              </a:rPr>
              <a:t>de um </a:t>
            </a:r>
            <a:r>
              <a:rPr lang="pt-BR" sz="1500" b="1" dirty="0">
                <a:latin typeface="Raleway" panose="020B0003030101060003" pitchFamily="34" charset="0"/>
              </a:rPr>
              <a:t>plano de saúde </a:t>
            </a:r>
            <a:r>
              <a:rPr lang="pt-BR" sz="1500" dirty="0">
                <a:latin typeface="Raleway" panose="020B0003030101060003" pitchFamily="34" charset="0"/>
              </a:rPr>
              <a:t>é a </a:t>
            </a:r>
            <a:r>
              <a:rPr lang="pt-BR" sz="1500" b="1" dirty="0">
                <a:latin typeface="Raleway" panose="020B0003030101060003" pitchFamily="34" charset="0"/>
              </a:rPr>
              <a:t>rapidez</a:t>
            </a:r>
            <a:r>
              <a:rPr lang="pt-BR" sz="1500" dirty="0">
                <a:latin typeface="Raleway" panose="020B0003030101060003" pitchFamily="34" charset="0"/>
              </a:rPr>
              <a:t> em </a:t>
            </a:r>
            <a:r>
              <a:rPr lang="pt-BR" sz="1500" b="1" dirty="0">
                <a:latin typeface="Raleway" panose="020B0003030101060003" pitchFamily="34" charset="0"/>
              </a:rPr>
              <a:t>realizar exames e consultas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7" y="6421090"/>
            <a:ext cx="1237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O que melhorou na sua saúde depois que você passou a ter um plano?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56984CD-DA87-F8B6-255C-5266ADDEC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889457"/>
              </p:ext>
            </p:extLst>
          </p:nvPr>
        </p:nvGraphicFramePr>
        <p:xfrm>
          <a:off x="1130968" y="2466380"/>
          <a:ext cx="9930063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04D56B-72FC-BACA-3AD7-7B0017BE7480}"/>
              </a:ext>
            </a:extLst>
          </p:cNvPr>
          <p:cNvSpPr txBox="1"/>
          <p:nvPr/>
        </p:nvSpPr>
        <p:spPr>
          <a:xfrm>
            <a:off x="729917" y="3476050"/>
            <a:ext cx="504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depender do SUS faz com que possamos nos manter saudáveis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B52BF0-CBDB-78CE-6A8D-2D0A151D3696}"/>
              </a:ext>
            </a:extLst>
          </p:cNvPr>
          <p:cNvSpPr txBox="1"/>
          <p:nvPr/>
        </p:nvSpPr>
        <p:spPr>
          <a:xfrm>
            <a:off x="686439" y="3836435"/>
            <a:ext cx="5076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Melhora na saúde por poder realizar </a:t>
            </a:r>
            <a:r>
              <a:rPr lang="pt-BR" dirty="0" err="1"/>
              <a:t>chekup</a:t>
            </a:r>
            <a:r>
              <a:rPr lang="pt-BR" dirty="0"/>
              <a:t> / manter saúde em dia</a:t>
            </a:r>
          </a:p>
        </p:txBody>
      </p:sp>
    </p:spTree>
    <p:extLst>
      <p:ext uri="{BB962C8B-B14F-4D97-AF65-F5344CB8AC3E}">
        <p14:creationId xmlns:p14="http://schemas.microsoft.com/office/powerpoint/2010/main" val="23306829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50575B-DF09-E83F-F242-5E8CF92E2B19}"/>
              </a:ext>
            </a:extLst>
          </p:cNvPr>
          <p:cNvSpPr txBox="1"/>
          <p:nvPr/>
        </p:nvSpPr>
        <p:spPr>
          <a:xfrm>
            <a:off x="1764957" y="3075057"/>
            <a:ext cx="652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Light" panose="020B0403030101060003" pitchFamily="34" charset="0"/>
                <a:sym typeface="Montserrat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22049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Perfil dos possuidores de planos de saúde - ponderação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101009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500" dirty="0">
                <a:latin typeface="Raleway" panose="020B0003030101060003" pitchFamily="34" charset="0"/>
              </a:rPr>
              <a:t>Os dados de população foram ponderados de acordo com as informações do </a:t>
            </a:r>
            <a:r>
              <a:rPr lang="pt-BR" sz="1500" b="1" dirty="0">
                <a:latin typeface="Raleway" panose="020B0003030101060003" pitchFamily="34" charset="0"/>
              </a:rPr>
              <a:t>IBGE, 2010</a:t>
            </a:r>
            <a:r>
              <a:rPr lang="pt-BR" sz="1500" dirty="0">
                <a:latin typeface="Raleway" panose="020B0003030101060003" pitchFamily="34" charset="0"/>
              </a:rPr>
              <a:t>, por sexo e idade. </a:t>
            </a:r>
          </a:p>
          <a:p>
            <a:pPr lvl="0"/>
            <a:r>
              <a:rPr lang="pt-BR" sz="1500" dirty="0">
                <a:latin typeface="Raleway" panose="020B0003030101060003" pitchFamily="34" charset="0"/>
              </a:rPr>
              <a:t>Os dados de gênero e idade dos </a:t>
            </a:r>
            <a:r>
              <a:rPr lang="pt-BR" sz="1500" b="1" dirty="0">
                <a:latin typeface="Raleway" panose="020B0003030101060003" pitchFamily="34" charset="0"/>
              </a:rPr>
              <a:t>possuidores de planos de saúde </a:t>
            </a:r>
            <a:r>
              <a:rPr lang="pt-BR" sz="1500" dirty="0">
                <a:latin typeface="Raleway" panose="020B0003030101060003" pitchFamily="34" charset="0"/>
              </a:rPr>
              <a:t>foram ponderados de acordo com a ANS.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5735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/ Possuidores de plano de saúde: 310 entrevistas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5462F-247B-E16E-2F25-15CCB9415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278294"/>
              </p:ext>
            </p:extLst>
          </p:nvPr>
        </p:nvGraphicFramePr>
        <p:xfrm>
          <a:off x="304785" y="2348172"/>
          <a:ext cx="5076354" cy="365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Agrupar 1">
            <a:extLst>
              <a:ext uri="{FF2B5EF4-FFF2-40B4-BE49-F238E27FC236}">
                <a16:creationId xmlns:a16="http://schemas.microsoft.com/office/drawing/2014/main" id="{A54E288B-2881-32C8-E1E3-27CE1FBAAE86}"/>
              </a:ext>
            </a:extLst>
          </p:cNvPr>
          <p:cNvGrpSpPr/>
          <p:nvPr/>
        </p:nvGrpSpPr>
        <p:grpSpPr>
          <a:xfrm>
            <a:off x="5767099" y="2348172"/>
            <a:ext cx="5646821" cy="3651841"/>
            <a:chOff x="6096000" y="2439366"/>
            <a:chExt cx="5646821" cy="3651841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4C03A754-01D5-BB1F-27BF-291721FFD1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71811675"/>
                </p:ext>
              </p:extLst>
            </p:nvPr>
          </p:nvGraphicFramePr>
          <p:xfrm>
            <a:off x="6096000" y="2439366"/>
            <a:ext cx="5646821" cy="3651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7679845-D280-5D6D-6799-1B2F94B2884E}"/>
                </a:ext>
              </a:extLst>
            </p:cNvPr>
            <p:cNvSpPr/>
            <p:nvPr/>
          </p:nvSpPr>
          <p:spPr>
            <a:xfrm>
              <a:off x="7428389" y="4190134"/>
              <a:ext cx="396000" cy="32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1B0621-8A76-3841-35D3-CBEDF8131BC6}"/>
              </a:ext>
            </a:extLst>
          </p:cNvPr>
          <p:cNvSpPr txBox="1"/>
          <p:nvPr/>
        </p:nvSpPr>
        <p:spPr>
          <a:xfrm>
            <a:off x="987236" y="291752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GÊNERO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67B9E7-E470-4552-C689-FCB45D5F6601}"/>
              </a:ext>
            </a:extLst>
          </p:cNvPr>
          <p:cNvSpPr txBox="1"/>
          <p:nvPr/>
        </p:nvSpPr>
        <p:spPr>
          <a:xfrm>
            <a:off x="5953043" y="291752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IDADE</a:t>
            </a:r>
          </a:p>
        </p:txBody>
      </p:sp>
    </p:spTree>
    <p:extLst>
      <p:ext uri="{BB962C8B-B14F-4D97-AF65-F5344CB8AC3E}">
        <p14:creationId xmlns:p14="http://schemas.microsoft.com/office/powerpoint/2010/main" val="3623918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Plano de saúde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é um item considerado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necessário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em todos os segmentos estudados. </a:t>
            </a:r>
            <a:r>
              <a:rPr lang="pt-BR" dirty="0">
                <a:latin typeface="Raleway" panose="020B0003030101060003" pitchFamily="34" charset="0"/>
              </a:rPr>
              <a:t>O percentual é menor entre os que pagam as despesas médicas, mas não deixa de ser significativo.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F4782A-57B1-9AED-5B6C-95A397706528}"/>
              </a:ext>
            </a:extLst>
          </p:cNvPr>
          <p:cNvSpPr txBox="1"/>
          <p:nvPr/>
        </p:nvSpPr>
        <p:spPr>
          <a:xfrm>
            <a:off x="690743" y="4039484"/>
            <a:ext cx="9234129" cy="459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 a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intensidade do desejo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em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adquirir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ess</a:t>
            </a:r>
            <a:r>
              <a:rPr lang="pt-BR" dirty="0">
                <a:latin typeface="Raleway" panose="020B0003030101060003" pitchFamily="34" charset="0"/>
              </a:rPr>
              <a:t>e item é </a:t>
            </a:r>
            <a:r>
              <a:rPr lang="pt-BR" b="1" dirty="0">
                <a:latin typeface="Raleway" panose="020B0003030101060003" pitchFamily="34" charset="0"/>
              </a:rPr>
              <a:t>maior </a:t>
            </a:r>
            <a:r>
              <a:rPr lang="pt-BR" dirty="0">
                <a:latin typeface="Raleway" panose="020B0003030101060003" pitchFamily="34" charset="0"/>
              </a:rPr>
              <a:t>entre os </a:t>
            </a:r>
            <a:r>
              <a:rPr lang="pt-BR" b="1" dirty="0">
                <a:latin typeface="Raleway" panose="020B0003030101060003" pitchFamily="34" charset="0"/>
              </a:rPr>
              <a:t>usuários do SUS</a:t>
            </a:r>
            <a:r>
              <a:rPr lang="pt-BR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18" name="Retângulo: Cantos Superiores Recortados 17">
            <a:extLst>
              <a:ext uri="{FF2B5EF4-FFF2-40B4-BE49-F238E27FC236}">
                <a16:creationId xmlns:a16="http://schemas.microsoft.com/office/drawing/2014/main" id="{C876E20E-AA86-6F4A-9E0F-D04791C14D0B}"/>
              </a:ext>
            </a:extLst>
          </p:cNvPr>
          <p:cNvSpPr/>
          <p:nvPr/>
        </p:nvSpPr>
        <p:spPr>
          <a:xfrm>
            <a:off x="792539" y="2449411"/>
            <a:ext cx="3477239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tângulo: Cantos Superiores Recortados 18">
            <a:extLst>
              <a:ext uri="{FF2B5EF4-FFF2-40B4-BE49-F238E27FC236}">
                <a16:creationId xmlns:a16="http://schemas.microsoft.com/office/drawing/2014/main" id="{D3AC1944-4049-E3FE-FB10-E3DE51081979}"/>
              </a:ext>
            </a:extLst>
          </p:cNvPr>
          <p:cNvSpPr/>
          <p:nvPr/>
        </p:nvSpPr>
        <p:spPr>
          <a:xfrm>
            <a:off x="4543841" y="2449411"/>
            <a:ext cx="1878789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F6BC5-4057-4E8A-482A-371042566276}"/>
              </a:ext>
            </a:extLst>
          </p:cNvPr>
          <p:cNvSpPr txBox="1"/>
          <p:nvPr/>
        </p:nvSpPr>
        <p:spPr>
          <a:xfrm>
            <a:off x="5217609" y="289926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83%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80989CB-7743-A77E-C885-95AE8020B8C3}"/>
              </a:ext>
            </a:extLst>
          </p:cNvPr>
          <p:cNvSpPr txBox="1"/>
          <p:nvPr/>
        </p:nvSpPr>
        <p:spPr>
          <a:xfrm>
            <a:off x="2152689" y="2899268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3AA7EC4-B177-54D6-AA7D-F6B8826BEF19}"/>
              </a:ext>
            </a:extLst>
          </p:cNvPr>
          <p:cNvSpPr txBox="1"/>
          <p:nvPr/>
        </p:nvSpPr>
        <p:spPr>
          <a:xfrm>
            <a:off x="4696245" y="2538324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Usuários SUS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F2CD4C8-868C-776E-C8BF-091AC27B1115}"/>
              </a:ext>
            </a:extLst>
          </p:cNvPr>
          <p:cNvSpPr txBox="1"/>
          <p:nvPr/>
        </p:nvSpPr>
        <p:spPr>
          <a:xfrm>
            <a:off x="876413" y="2538324"/>
            <a:ext cx="3393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Possuidores de plano de saúde</a:t>
            </a:r>
          </a:p>
        </p:txBody>
      </p:sp>
      <p:sp>
        <p:nvSpPr>
          <p:cNvPr id="24" name="Retângulo: Cantos Superiores Recortados 23">
            <a:extLst>
              <a:ext uri="{FF2B5EF4-FFF2-40B4-BE49-F238E27FC236}">
                <a16:creationId xmlns:a16="http://schemas.microsoft.com/office/drawing/2014/main" id="{1E4E3FA7-88F5-8B65-797B-092B8A9A8826}"/>
              </a:ext>
            </a:extLst>
          </p:cNvPr>
          <p:cNvSpPr/>
          <p:nvPr/>
        </p:nvSpPr>
        <p:spPr>
          <a:xfrm>
            <a:off x="6689820" y="2449411"/>
            <a:ext cx="3172027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BB363A7-CCC1-9379-EF47-C6350A63C794}"/>
              </a:ext>
            </a:extLst>
          </p:cNvPr>
          <p:cNvSpPr txBox="1"/>
          <p:nvPr/>
        </p:nvSpPr>
        <p:spPr>
          <a:xfrm>
            <a:off x="7968829" y="289926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64%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624ABC4-70FD-1848-53C7-BDCDDE8AD8C6}"/>
              </a:ext>
            </a:extLst>
          </p:cNvPr>
          <p:cNvSpPr txBox="1"/>
          <p:nvPr/>
        </p:nvSpPr>
        <p:spPr>
          <a:xfrm>
            <a:off x="6773694" y="2522282"/>
            <a:ext cx="308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Pagam as despesas médicas</a:t>
            </a:r>
          </a:p>
        </p:txBody>
      </p:sp>
      <p:sp>
        <p:nvSpPr>
          <p:cNvPr id="27" name="Retângulo: Cantos Superiores Recortados 26">
            <a:extLst>
              <a:ext uri="{FF2B5EF4-FFF2-40B4-BE49-F238E27FC236}">
                <a16:creationId xmlns:a16="http://schemas.microsoft.com/office/drawing/2014/main" id="{EDBD88FA-249C-F3B5-E776-CBED93D33E0A}"/>
              </a:ext>
            </a:extLst>
          </p:cNvPr>
          <p:cNvSpPr/>
          <p:nvPr/>
        </p:nvSpPr>
        <p:spPr>
          <a:xfrm>
            <a:off x="805043" y="4662095"/>
            <a:ext cx="1878789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6548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F290E9E-9C01-EAF6-925E-302A896643DD}"/>
              </a:ext>
            </a:extLst>
          </p:cNvPr>
          <p:cNvSpPr txBox="1"/>
          <p:nvPr/>
        </p:nvSpPr>
        <p:spPr>
          <a:xfrm>
            <a:off x="1478811" y="511195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74%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578D494-F60B-D138-BB00-26FD0142B328}"/>
              </a:ext>
            </a:extLst>
          </p:cNvPr>
          <p:cNvSpPr txBox="1"/>
          <p:nvPr/>
        </p:nvSpPr>
        <p:spPr>
          <a:xfrm>
            <a:off x="957447" y="475100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Usuários SUS</a:t>
            </a:r>
          </a:p>
        </p:txBody>
      </p:sp>
      <p:sp>
        <p:nvSpPr>
          <p:cNvPr id="30" name="Retângulo: Cantos Superiores Recortados 29">
            <a:extLst>
              <a:ext uri="{FF2B5EF4-FFF2-40B4-BE49-F238E27FC236}">
                <a16:creationId xmlns:a16="http://schemas.microsoft.com/office/drawing/2014/main" id="{DA4C53ED-FAB3-B39D-A310-2274328327DE}"/>
              </a:ext>
            </a:extLst>
          </p:cNvPr>
          <p:cNvSpPr/>
          <p:nvPr/>
        </p:nvSpPr>
        <p:spPr>
          <a:xfrm>
            <a:off x="2951022" y="4662095"/>
            <a:ext cx="3172027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6548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7B8B006-6783-B392-7BA2-BE754C00F1FC}"/>
              </a:ext>
            </a:extLst>
          </p:cNvPr>
          <p:cNvSpPr txBox="1"/>
          <p:nvPr/>
        </p:nvSpPr>
        <p:spPr>
          <a:xfrm>
            <a:off x="4230031" y="511195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4B8CCD9-F07E-2D79-4F7D-A49FA6A36DC5}"/>
              </a:ext>
            </a:extLst>
          </p:cNvPr>
          <p:cNvSpPr txBox="1"/>
          <p:nvPr/>
        </p:nvSpPr>
        <p:spPr>
          <a:xfrm>
            <a:off x="3034896" y="4734966"/>
            <a:ext cx="308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Pagam as despesas médicas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34CE3A5-A962-D074-5A65-B7D48D883DE9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345351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4" y="2022116"/>
            <a:ext cx="40863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Ao inserir o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plano de saúde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em uma lista de itens, ele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fica no segundo patamar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, atrás da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aquisição da casa própria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, mas na frente do carro, viagem e lazer.</a:t>
            </a:r>
            <a:endParaRPr lang="pt-BR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E4B344D-8FBA-D66A-A4C9-8C6B9921B221}"/>
              </a:ext>
            </a:extLst>
          </p:cNvPr>
          <p:cNvSpPr txBox="1"/>
          <p:nvPr/>
        </p:nvSpPr>
        <p:spPr>
          <a:xfrm>
            <a:off x="690745" y="4713428"/>
            <a:ext cx="4086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E, entre os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possuidores de plano de saúde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o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medo de perder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esse serviço é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grande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: 83%.</a:t>
            </a:r>
            <a:endParaRPr lang="pt-BR" dirty="0">
              <a:latin typeface="Raleway" panose="020B0003030101060003" pitchFamily="34" charset="0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D274A34D-28E0-F9D0-BA9B-6938909563F5}"/>
              </a:ext>
            </a:extLst>
          </p:cNvPr>
          <p:cNvGrpSpPr/>
          <p:nvPr/>
        </p:nvGrpSpPr>
        <p:grpSpPr>
          <a:xfrm>
            <a:off x="6311401" y="1867195"/>
            <a:ext cx="1795680" cy="893585"/>
            <a:chOff x="958818" y="867835"/>
            <a:chExt cx="1795680" cy="893585"/>
          </a:xfrm>
          <a:solidFill>
            <a:srgbClr val="EE902C"/>
          </a:solidFill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F1EB9F77-249B-378E-26E0-F0AAAC318F69}"/>
                </a:ext>
              </a:extLst>
            </p:cNvPr>
            <p:cNvSpPr/>
            <p:nvPr/>
          </p:nvSpPr>
          <p:spPr>
            <a:xfrm>
              <a:off x="958818" y="867835"/>
              <a:ext cx="1795679" cy="893585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7995DB4-2737-3553-C516-5B5C191C7E2E}"/>
                </a:ext>
              </a:extLst>
            </p:cNvPr>
            <p:cNvSpPr txBox="1"/>
            <p:nvPr/>
          </p:nvSpPr>
          <p:spPr>
            <a:xfrm>
              <a:off x="1246127" y="867835"/>
              <a:ext cx="1508371" cy="8505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71% casa própria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14D6B71A-6AEB-C348-719E-9D9985448875}"/>
              </a:ext>
            </a:extLst>
          </p:cNvPr>
          <p:cNvGrpSpPr/>
          <p:nvPr/>
        </p:nvGrpSpPr>
        <p:grpSpPr>
          <a:xfrm>
            <a:off x="6311401" y="2906294"/>
            <a:ext cx="1795680" cy="893585"/>
            <a:chOff x="958818" y="2065553"/>
            <a:chExt cx="1795680" cy="1197718"/>
          </a:xfrm>
          <a:solidFill>
            <a:srgbClr val="EE902C"/>
          </a:solidFill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2A3401F0-4091-A152-1C24-6DFBBFD03649}"/>
                </a:ext>
              </a:extLst>
            </p:cNvPr>
            <p:cNvSpPr/>
            <p:nvPr/>
          </p:nvSpPr>
          <p:spPr>
            <a:xfrm>
              <a:off x="958818" y="2065553"/>
              <a:ext cx="1795679" cy="1197718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F26C974B-7D53-E901-1A19-3F929B3E4F07}"/>
                </a:ext>
              </a:extLst>
            </p:cNvPr>
            <p:cNvSpPr txBox="1"/>
            <p:nvPr/>
          </p:nvSpPr>
          <p:spPr>
            <a:xfrm>
              <a:off x="1246127" y="2259070"/>
              <a:ext cx="1508371" cy="7983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/>
                <a:t>22% plano de saúde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106A019B-C4BB-6763-6E43-777B0A147B9F}"/>
              </a:ext>
            </a:extLst>
          </p:cNvPr>
          <p:cNvGrpSpPr/>
          <p:nvPr/>
        </p:nvGrpSpPr>
        <p:grpSpPr>
          <a:xfrm>
            <a:off x="5353705" y="1388347"/>
            <a:ext cx="1197119" cy="1197119"/>
            <a:chOff x="1122" y="388987"/>
            <a:chExt cx="1197119" cy="1197119"/>
          </a:xfrm>
          <a:solidFill>
            <a:srgbClr val="65484D"/>
          </a:solidFill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DD1E5CDC-2532-2347-1EC7-6DCA1E9F1AEC}"/>
                </a:ext>
              </a:extLst>
            </p:cNvPr>
            <p:cNvSpPr/>
            <p:nvPr/>
          </p:nvSpPr>
          <p:spPr>
            <a:xfrm>
              <a:off x="1122" y="388987"/>
              <a:ext cx="1197119" cy="11971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ipse 8">
              <a:extLst>
                <a:ext uri="{FF2B5EF4-FFF2-40B4-BE49-F238E27FC236}">
                  <a16:creationId xmlns:a16="http://schemas.microsoft.com/office/drawing/2014/main" id="{F178E5D5-3CF8-DA53-00CF-940D174402F5}"/>
                </a:ext>
              </a:extLst>
            </p:cNvPr>
            <p:cNvSpPr txBox="1"/>
            <p:nvPr/>
          </p:nvSpPr>
          <p:spPr>
            <a:xfrm>
              <a:off x="176436" y="564301"/>
              <a:ext cx="846491" cy="8464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/>
                <a:t>Usuários do SUS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9ED941F7-BF14-0CC9-ADBC-FE7751F06676}"/>
              </a:ext>
            </a:extLst>
          </p:cNvPr>
          <p:cNvGrpSpPr/>
          <p:nvPr/>
        </p:nvGrpSpPr>
        <p:grpSpPr>
          <a:xfrm>
            <a:off x="9544093" y="1842759"/>
            <a:ext cx="1795680" cy="893585"/>
            <a:chOff x="958818" y="867835"/>
            <a:chExt cx="1795680" cy="893585"/>
          </a:xfrm>
          <a:solidFill>
            <a:srgbClr val="EE902C"/>
          </a:solidFill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E0A99FEE-7B40-8CF6-3054-58BF02B91BC4}"/>
                </a:ext>
              </a:extLst>
            </p:cNvPr>
            <p:cNvSpPr/>
            <p:nvPr/>
          </p:nvSpPr>
          <p:spPr>
            <a:xfrm>
              <a:off x="958818" y="867835"/>
              <a:ext cx="1795679" cy="893585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A2712E88-F2B8-8EA7-6BA0-A6BFA497785A}"/>
                </a:ext>
              </a:extLst>
            </p:cNvPr>
            <p:cNvSpPr txBox="1"/>
            <p:nvPr/>
          </p:nvSpPr>
          <p:spPr>
            <a:xfrm>
              <a:off x="1246127" y="867835"/>
              <a:ext cx="1508371" cy="8505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dirty="0"/>
                <a:t>60</a:t>
              </a:r>
              <a:r>
                <a:rPr lang="pt-BR" sz="2000" kern="1200" dirty="0"/>
                <a:t>% casa própria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5272D5EF-882D-5629-C9A0-0CAD302BE9E2}"/>
              </a:ext>
            </a:extLst>
          </p:cNvPr>
          <p:cNvGrpSpPr/>
          <p:nvPr/>
        </p:nvGrpSpPr>
        <p:grpSpPr>
          <a:xfrm>
            <a:off x="9544093" y="2881858"/>
            <a:ext cx="1795680" cy="893585"/>
            <a:chOff x="958818" y="2065553"/>
            <a:chExt cx="1795680" cy="1197718"/>
          </a:xfrm>
          <a:solidFill>
            <a:srgbClr val="EE902C"/>
          </a:solidFill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86DDA5C-1F78-C672-06BD-01CEC312AABA}"/>
                </a:ext>
              </a:extLst>
            </p:cNvPr>
            <p:cNvSpPr/>
            <p:nvPr/>
          </p:nvSpPr>
          <p:spPr>
            <a:xfrm>
              <a:off x="958818" y="2065553"/>
              <a:ext cx="1795679" cy="1197718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868E0904-24B7-B0CA-31FC-8D86EA8DF845}"/>
                </a:ext>
              </a:extLst>
            </p:cNvPr>
            <p:cNvSpPr txBox="1"/>
            <p:nvPr/>
          </p:nvSpPr>
          <p:spPr>
            <a:xfrm>
              <a:off x="1246127" y="2259070"/>
              <a:ext cx="1508371" cy="7983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/>
                <a:t>22% plano de saúde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ACA7180B-2971-E3FC-992E-65FDDC96C725}"/>
              </a:ext>
            </a:extLst>
          </p:cNvPr>
          <p:cNvGrpSpPr/>
          <p:nvPr/>
        </p:nvGrpSpPr>
        <p:grpSpPr>
          <a:xfrm>
            <a:off x="8586397" y="1363911"/>
            <a:ext cx="1197119" cy="1197119"/>
            <a:chOff x="1122" y="388987"/>
            <a:chExt cx="1197119" cy="1197119"/>
          </a:xfrm>
          <a:solidFill>
            <a:srgbClr val="65484D"/>
          </a:solidFill>
        </p:grpSpPr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7AEBE299-91F3-0F69-2635-9456F48FC673}"/>
                </a:ext>
              </a:extLst>
            </p:cNvPr>
            <p:cNvSpPr/>
            <p:nvPr/>
          </p:nvSpPr>
          <p:spPr>
            <a:xfrm>
              <a:off x="1122" y="388987"/>
              <a:ext cx="1197119" cy="11971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lipse 8">
              <a:extLst>
                <a:ext uri="{FF2B5EF4-FFF2-40B4-BE49-F238E27FC236}">
                  <a16:creationId xmlns:a16="http://schemas.microsoft.com/office/drawing/2014/main" id="{AEA944BE-32A0-80DE-24C5-79786708C942}"/>
                </a:ext>
              </a:extLst>
            </p:cNvPr>
            <p:cNvSpPr txBox="1"/>
            <p:nvPr/>
          </p:nvSpPr>
          <p:spPr>
            <a:xfrm>
              <a:off x="176436" y="564301"/>
              <a:ext cx="846491" cy="8464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700" kern="1200" dirty="0"/>
                <a:t>Pagam as despesas médicas</a:t>
              </a:r>
            </a:p>
          </p:txBody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0178813-0B51-F83E-E022-8E816260FF97}"/>
              </a:ext>
            </a:extLst>
          </p:cNvPr>
          <p:cNvSpPr txBox="1"/>
          <p:nvPr/>
        </p:nvSpPr>
        <p:spPr>
          <a:xfrm>
            <a:off x="6550824" y="4821150"/>
            <a:ext cx="3920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kern="1200" dirty="0">
                <a:solidFill>
                  <a:schemeClr val="tx1"/>
                </a:solidFill>
                <a:effectLst/>
                <a:latin typeface="Raleway Bold" panose="020B0803030101060003" pitchFamily="34" charset="0"/>
              </a:rPr>
              <a:t>Plano de saúde é um produto relevante para a maioria.</a:t>
            </a:r>
            <a:endParaRPr lang="pt-BR" sz="2000" dirty="0">
              <a:latin typeface="Raleway Bold" panose="020B0803030101060003" pitchFamily="34" charset="0"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991DFE6C-8A55-B850-EF96-1C9369ECBE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3848" y="4530652"/>
            <a:ext cx="1288883" cy="1288883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0DFA59D-870C-87E8-A1CB-7524FF2BCF44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5137179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As barreiras para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não contratação de um plano de saúde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são:</a:t>
            </a:r>
            <a:endParaRPr lang="pt-BR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E4B344D-8FBA-D66A-A4C9-8C6B9921B221}"/>
              </a:ext>
            </a:extLst>
          </p:cNvPr>
          <p:cNvSpPr txBox="1"/>
          <p:nvPr/>
        </p:nvSpPr>
        <p:spPr>
          <a:xfrm>
            <a:off x="690743" y="4057330"/>
            <a:ext cx="6265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Relevante considerar que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parcela considerável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desses segmentos estudados </a:t>
            </a:r>
            <a:r>
              <a:rPr lang="pt-BR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nunca teve </a:t>
            </a:r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um plano de saúde:</a:t>
            </a:r>
            <a:endParaRPr lang="pt-BR" dirty="0">
              <a:latin typeface="Raleway" panose="020B0003030101060003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2A853B2-30E1-0267-BC5F-735D3F0DF52C}"/>
              </a:ext>
            </a:extLst>
          </p:cNvPr>
          <p:cNvSpPr txBox="1"/>
          <p:nvPr/>
        </p:nvSpPr>
        <p:spPr>
          <a:xfrm>
            <a:off x="621020" y="2114191"/>
            <a:ext cx="348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kern="1200" dirty="0">
                <a:solidFill>
                  <a:srgbClr val="EE902C"/>
                </a:solidFill>
                <a:effectLst/>
                <a:latin typeface="+mn-lt"/>
                <a:ea typeface="+mn-ea"/>
                <a:cs typeface="+mn-cs"/>
              </a:rPr>
              <a:t>USUÁRIOS SUS</a:t>
            </a:r>
          </a:p>
          <a:p>
            <a:pPr algn="ctr"/>
            <a:r>
              <a:rPr lang="pt-BR" dirty="0"/>
              <a:t>76% por </a:t>
            </a:r>
            <a:r>
              <a:rPr lang="pt-BR" b="1" dirty="0"/>
              <a:t>questões financeiras.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3655458-6F5F-4C37-7590-1C7242053231}"/>
              </a:ext>
            </a:extLst>
          </p:cNvPr>
          <p:cNvSpPr txBox="1"/>
          <p:nvPr/>
        </p:nvSpPr>
        <p:spPr>
          <a:xfrm>
            <a:off x="4603737" y="2114191"/>
            <a:ext cx="6025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kern="1200" dirty="0">
                <a:solidFill>
                  <a:srgbClr val="EE902C"/>
                </a:solidFill>
                <a:effectLst/>
                <a:latin typeface="+mn-lt"/>
                <a:ea typeface="+mn-ea"/>
                <a:cs typeface="+mn-cs"/>
              </a:rPr>
              <a:t>PAGAM DESPESAS MÉDICAS</a:t>
            </a:r>
          </a:p>
          <a:p>
            <a:r>
              <a:rPr lang="pt-BR" dirty="0"/>
              <a:t>33% encontraram </a:t>
            </a:r>
            <a:r>
              <a:rPr lang="pt-BR" b="1" dirty="0"/>
              <a:t>dificuldades para contratação </a:t>
            </a:r>
            <a:r>
              <a:rPr lang="pt-BR" dirty="0"/>
              <a:t>de um plano;</a:t>
            </a:r>
          </a:p>
          <a:p>
            <a:r>
              <a:rPr lang="pt-BR" dirty="0"/>
              <a:t>23% acham os </a:t>
            </a:r>
            <a:r>
              <a:rPr lang="pt-BR" b="1" dirty="0"/>
              <a:t>serviços dos planos de saúde ruins</a:t>
            </a:r>
            <a:r>
              <a:rPr lang="pt-BR" dirty="0"/>
              <a:t>;</a:t>
            </a:r>
          </a:p>
          <a:p>
            <a:r>
              <a:rPr lang="pt-BR" dirty="0"/>
              <a:t>22% percebe a </a:t>
            </a:r>
            <a:r>
              <a:rPr lang="pt-BR" b="1" dirty="0"/>
              <a:t>saúde pública perto de casa boa</a:t>
            </a:r>
            <a:r>
              <a:rPr lang="pt-BR" dirty="0"/>
              <a:t>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7C01A19-013C-BEE4-4BDE-55284CDCF445}"/>
              </a:ext>
            </a:extLst>
          </p:cNvPr>
          <p:cNvSpPr/>
          <p:nvPr/>
        </p:nvSpPr>
        <p:spPr>
          <a:xfrm>
            <a:off x="818147" y="2066065"/>
            <a:ext cx="3160295" cy="798394"/>
          </a:xfrm>
          <a:prstGeom prst="rect">
            <a:avLst/>
          </a:prstGeom>
          <a:noFill/>
          <a:ln w="3175">
            <a:solidFill>
              <a:srgbClr val="EE9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B0589BE-DB6C-73CB-215E-AE8A14999EFF}"/>
              </a:ext>
            </a:extLst>
          </p:cNvPr>
          <p:cNvSpPr/>
          <p:nvPr/>
        </p:nvSpPr>
        <p:spPr>
          <a:xfrm>
            <a:off x="4537402" y="2061926"/>
            <a:ext cx="5970180" cy="1252594"/>
          </a:xfrm>
          <a:prstGeom prst="rect">
            <a:avLst/>
          </a:prstGeom>
          <a:noFill/>
          <a:ln w="3175">
            <a:solidFill>
              <a:srgbClr val="EE9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032F0CBA-C5DB-0A2F-2713-9DA874D8A8C2}"/>
              </a:ext>
            </a:extLst>
          </p:cNvPr>
          <p:cNvCxnSpPr/>
          <p:nvPr/>
        </p:nvCxnSpPr>
        <p:spPr>
          <a:xfrm>
            <a:off x="9496927" y="2864459"/>
            <a:ext cx="252000" cy="0"/>
          </a:xfrm>
          <a:prstGeom prst="straightConnector1">
            <a:avLst/>
          </a:prstGeom>
          <a:ln w="38100">
            <a:solidFill>
              <a:srgbClr val="6548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C16B063-AB36-D6DC-B9DC-08F29342B706}"/>
              </a:ext>
            </a:extLst>
          </p:cNvPr>
          <p:cNvSpPr txBox="1"/>
          <p:nvPr/>
        </p:nvSpPr>
        <p:spPr>
          <a:xfrm>
            <a:off x="9752392" y="2682481"/>
            <a:ext cx="14770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400" dirty="0"/>
              <a:t>Destaque maior </a:t>
            </a:r>
          </a:p>
          <a:p>
            <a:r>
              <a:rPr lang="pt-BR" sz="1400" dirty="0"/>
              <a:t>poder aquisitivo.</a:t>
            </a:r>
          </a:p>
        </p:txBody>
      </p:sp>
      <p:sp>
        <p:nvSpPr>
          <p:cNvPr id="32" name="Retângulo: Cantos Superiores Recortados 31">
            <a:extLst>
              <a:ext uri="{FF2B5EF4-FFF2-40B4-BE49-F238E27FC236}">
                <a16:creationId xmlns:a16="http://schemas.microsoft.com/office/drawing/2014/main" id="{3B485BE1-D155-E4FA-8D1B-BEA181BCD602}"/>
              </a:ext>
            </a:extLst>
          </p:cNvPr>
          <p:cNvSpPr/>
          <p:nvPr/>
        </p:nvSpPr>
        <p:spPr>
          <a:xfrm>
            <a:off x="818147" y="4981503"/>
            <a:ext cx="1878789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EE90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82C59B3-4F3E-058D-634B-48B04A9C586C}"/>
              </a:ext>
            </a:extLst>
          </p:cNvPr>
          <p:cNvSpPr txBox="1"/>
          <p:nvPr/>
        </p:nvSpPr>
        <p:spPr>
          <a:xfrm>
            <a:off x="1491915" y="543136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62753D5-A206-DA2F-A62C-359DF3FCD315}"/>
              </a:ext>
            </a:extLst>
          </p:cNvPr>
          <p:cNvSpPr txBox="1"/>
          <p:nvPr/>
        </p:nvSpPr>
        <p:spPr>
          <a:xfrm>
            <a:off x="970551" y="5070416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Usuários SUS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42C0EAAA-A018-97B8-6532-6FE02A11B7B6}"/>
              </a:ext>
            </a:extLst>
          </p:cNvPr>
          <p:cNvSpPr txBox="1"/>
          <p:nvPr/>
        </p:nvSpPr>
        <p:spPr>
          <a:xfrm>
            <a:off x="467626" y="6154453"/>
            <a:ext cx="252529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Por não caber no orçamento. </a:t>
            </a:r>
            <a:endParaRPr lang="pt-BR" sz="1300" dirty="0">
              <a:latin typeface="Raleway" panose="020B0003030101060003" pitchFamily="34" charset="0"/>
            </a:endParaRPr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A144169D-76B2-03F9-B3C3-AAF51D7B37B2}"/>
              </a:ext>
            </a:extLst>
          </p:cNvPr>
          <p:cNvCxnSpPr>
            <a:cxnSpLocks/>
          </p:cNvCxnSpPr>
          <p:nvPr/>
        </p:nvCxnSpPr>
        <p:spPr>
          <a:xfrm>
            <a:off x="1734298" y="5923555"/>
            <a:ext cx="0" cy="22232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: Cantos Superiores Recortados 57">
            <a:extLst>
              <a:ext uri="{FF2B5EF4-FFF2-40B4-BE49-F238E27FC236}">
                <a16:creationId xmlns:a16="http://schemas.microsoft.com/office/drawing/2014/main" id="{98E89438-ABE8-1B13-BA23-7E1CB2929110}"/>
              </a:ext>
            </a:extLst>
          </p:cNvPr>
          <p:cNvSpPr/>
          <p:nvPr/>
        </p:nvSpPr>
        <p:spPr>
          <a:xfrm>
            <a:off x="8057448" y="5041504"/>
            <a:ext cx="3172027" cy="882051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EE90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2E4368A-8539-2846-80DA-3090C2ED6108}"/>
              </a:ext>
            </a:extLst>
          </p:cNvPr>
          <p:cNvSpPr txBox="1"/>
          <p:nvPr/>
        </p:nvSpPr>
        <p:spPr>
          <a:xfrm>
            <a:off x="9336457" y="549136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6BF7E4-AC6F-F464-9900-FDF0BC18BB64}"/>
              </a:ext>
            </a:extLst>
          </p:cNvPr>
          <p:cNvSpPr txBox="1"/>
          <p:nvPr/>
        </p:nvSpPr>
        <p:spPr>
          <a:xfrm>
            <a:off x="8141322" y="5114375"/>
            <a:ext cx="308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Pagam as despesas médicas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166E3FB-645C-213F-E82A-7437922CAB24}"/>
              </a:ext>
            </a:extLst>
          </p:cNvPr>
          <p:cNvSpPr txBox="1"/>
          <p:nvPr/>
        </p:nvSpPr>
        <p:spPr>
          <a:xfrm>
            <a:off x="4279307" y="4991861"/>
            <a:ext cx="317202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00" b="1" dirty="0">
                <a:latin typeface="Raleway" panose="020B0003030101060003" pitchFamily="34" charset="0"/>
              </a:rPr>
              <a:t>Espaço para novos produtos ou comunicar os que já existem.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9C4BE129-5EBE-35D1-BA8D-9B4AD9B8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5223" y="4827913"/>
            <a:ext cx="813134" cy="813134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94154C70-0222-170E-E6F2-57985F0F9353}"/>
              </a:ext>
            </a:extLst>
          </p:cNvPr>
          <p:cNvSpPr txBox="1"/>
          <p:nvPr/>
        </p:nvSpPr>
        <p:spPr>
          <a:xfrm>
            <a:off x="2916065" y="5648924"/>
            <a:ext cx="610402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latin typeface="Raleway" panose="020B0003030101060003" pitchFamily="34" charset="0"/>
                <a:sym typeface="Wingdings" panose="05000000000000000000" pitchFamily="2" charset="2"/>
              </a:rPr>
              <a:t> 77% não conhecem a modalidade “coletivo por adesão”</a:t>
            </a:r>
            <a:endParaRPr lang="pt-BR" sz="1300" b="1" dirty="0">
              <a:latin typeface="Raleway" panose="020B0003030101060003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74C210C-E079-C543-1322-488DF755441D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090538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3" y="1363911"/>
            <a:ext cx="8329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Ao pensar na aderência a um plano de saúde é maior o percentual entre os usuários do SUS. </a:t>
            </a:r>
            <a:r>
              <a:rPr lang="pt-BR" dirty="0">
                <a:latin typeface="Raleway" panose="020B0003030101060003" pitchFamily="34" charset="0"/>
              </a:rPr>
              <a:t>Entretanto, a taxa de boa receptividade também é considerável entre os que pagam despesas médicas.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7CAF5E2-EDAB-E02C-C396-0CC77FD95CD1}"/>
              </a:ext>
            </a:extLst>
          </p:cNvPr>
          <p:cNvSpPr txBox="1"/>
          <p:nvPr/>
        </p:nvSpPr>
        <p:spPr>
          <a:xfrm>
            <a:off x="952194" y="2465748"/>
            <a:ext cx="4207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kern="1200" dirty="0">
                <a:solidFill>
                  <a:srgbClr val="EE902C"/>
                </a:solidFill>
                <a:effectLst/>
                <a:latin typeface="+mn-lt"/>
                <a:ea typeface="+mn-ea"/>
                <a:cs typeface="+mn-cs"/>
              </a:rPr>
              <a:t>USUÁRIOS SUS</a:t>
            </a:r>
          </a:p>
          <a:p>
            <a:pPr algn="ctr"/>
            <a:r>
              <a:rPr lang="pt-BR" b="1" dirty="0"/>
              <a:t>58%</a:t>
            </a:r>
            <a:r>
              <a:rPr lang="pt-BR" dirty="0"/>
              <a:t> tem aderência a um plano de saúde com </a:t>
            </a:r>
            <a:r>
              <a:rPr lang="pt-BR" b="1" u="sng" dirty="0"/>
              <a:t>custo baixo </a:t>
            </a:r>
            <a:r>
              <a:rPr lang="pt-BR" dirty="0"/>
              <a:t>e cobertura limitada</a:t>
            </a:r>
            <a:r>
              <a:rPr lang="pt-BR" b="1" dirty="0"/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F7A55B7-7CF0-149A-BF13-24F046F6B3B8}"/>
              </a:ext>
            </a:extLst>
          </p:cNvPr>
          <p:cNvSpPr txBox="1"/>
          <p:nvPr/>
        </p:nvSpPr>
        <p:spPr>
          <a:xfrm>
            <a:off x="6112856" y="2473959"/>
            <a:ext cx="4533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kern="1200" dirty="0">
                <a:solidFill>
                  <a:srgbClr val="EE902C"/>
                </a:solidFill>
                <a:effectLst/>
                <a:latin typeface="+mn-lt"/>
                <a:ea typeface="+mn-ea"/>
                <a:cs typeface="+mn-cs"/>
              </a:rPr>
              <a:t>PAGAM DESPESAS MÉDICAS</a:t>
            </a:r>
          </a:p>
          <a:p>
            <a:pPr algn="ctr"/>
            <a:r>
              <a:rPr lang="pt-BR" b="1" dirty="0"/>
              <a:t>44%</a:t>
            </a:r>
            <a:r>
              <a:rPr lang="pt-BR" dirty="0"/>
              <a:t> tem grande chance de adquirir um plano de saúde com atendimento de qualidade.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5DF3E86-F15F-7C14-D607-37F414800218}"/>
              </a:ext>
            </a:extLst>
          </p:cNvPr>
          <p:cNvSpPr/>
          <p:nvPr/>
        </p:nvSpPr>
        <p:spPr>
          <a:xfrm>
            <a:off x="1037027" y="2417622"/>
            <a:ext cx="4074695" cy="1095598"/>
          </a:xfrm>
          <a:prstGeom prst="rect">
            <a:avLst/>
          </a:prstGeom>
          <a:noFill/>
          <a:ln w="3175">
            <a:solidFill>
              <a:srgbClr val="EE9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557827C-5A39-7D76-D707-9810DF576EAB}"/>
              </a:ext>
            </a:extLst>
          </p:cNvPr>
          <p:cNvSpPr/>
          <p:nvPr/>
        </p:nvSpPr>
        <p:spPr>
          <a:xfrm>
            <a:off x="6128898" y="2421694"/>
            <a:ext cx="4411582" cy="1095598"/>
          </a:xfrm>
          <a:prstGeom prst="rect">
            <a:avLst/>
          </a:prstGeom>
          <a:noFill/>
          <a:ln w="3175">
            <a:solidFill>
              <a:srgbClr val="EE902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C720D1D-2C17-93A3-3C55-AE1F51910E9C}"/>
              </a:ext>
            </a:extLst>
          </p:cNvPr>
          <p:cNvSpPr txBox="1"/>
          <p:nvPr/>
        </p:nvSpPr>
        <p:spPr>
          <a:xfrm>
            <a:off x="1037027" y="4084550"/>
            <a:ext cx="4074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latin typeface="Raleway" panose="020B0003030101060003" pitchFamily="34" charset="0"/>
              </a:rPr>
              <a:t>Dos usuários do SUS, </a:t>
            </a:r>
            <a:r>
              <a:rPr lang="pt-BR" sz="1500" b="1" dirty="0">
                <a:latin typeface="Raleway" panose="020B0003030101060003" pitchFamily="34" charset="0"/>
              </a:rPr>
              <a:t>68%</a:t>
            </a:r>
            <a:r>
              <a:rPr lang="pt-BR" sz="1500" dirty="0">
                <a:latin typeface="Raleway" panose="020B0003030101060003" pitchFamily="34" charset="0"/>
              </a:rPr>
              <a:t> passaram pela experiência de </a:t>
            </a:r>
            <a:r>
              <a:rPr lang="pt-BR" sz="1500" b="1" dirty="0">
                <a:latin typeface="Raleway" panose="020B0003030101060003" pitchFamily="34" charset="0"/>
              </a:rPr>
              <a:t>precisar de atendimento médico </a:t>
            </a:r>
            <a:r>
              <a:rPr lang="pt-BR" sz="1500" dirty="0">
                <a:latin typeface="Raleway" panose="020B0003030101060003" pitchFamily="34" charset="0"/>
              </a:rPr>
              <a:t>e não ir pela </a:t>
            </a:r>
            <a:r>
              <a:rPr lang="pt-BR" sz="1500" b="1" dirty="0">
                <a:latin typeface="Raleway" panose="020B0003030101060003" pitchFamily="34" charset="0"/>
              </a:rPr>
              <a:t>dificuldade de acesso </a:t>
            </a:r>
            <a:r>
              <a:rPr lang="pt-BR" sz="1500" dirty="0">
                <a:latin typeface="Raleway" panose="020B0003030101060003" pitchFamily="34" charset="0"/>
              </a:rPr>
              <a:t>ao serviço público</a:t>
            </a:r>
            <a:r>
              <a:rPr lang="pt-BR" sz="1500" b="1" dirty="0">
                <a:latin typeface="Raleway" panose="020B0003030101060003" pitchFamily="34" charset="0"/>
              </a:rPr>
              <a:t>.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9B1B2D1-D046-4C4B-4241-C6BE9E0D9EF6}"/>
              </a:ext>
            </a:extLst>
          </p:cNvPr>
          <p:cNvSpPr txBox="1"/>
          <p:nvPr/>
        </p:nvSpPr>
        <p:spPr>
          <a:xfrm>
            <a:off x="6128899" y="4084550"/>
            <a:ext cx="44115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71%</a:t>
            </a:r>
            <a:r>
              <a:rPr lang="pt-BR" sz="1500" dirty="0">
                <a:latin typeface="Raleway" panose="020B0003030101060003" pitchFamily="34" charset="0"/>
              </a:rPr>
              <a:t> a </a:t>
            </a:r>
            <a:r>
              <a:rPr lang="pt-BR" sz="1500" b="1" dirty="0">
                <a:latin typeface="Raleway" panose="020B0003030101060003" pitchFamily="34" charset="0"/>
              </a:rPr>
              <a:t>principal motivação </a:t>
            </a:r>
            <a:r>
              <a:rPr lang="pt-BR" sz="1500" dirty="0">
                <a:latin typeface="Raleway" panose="020B0003030101060003" pitchFamily="34" charset="0"/>
              </a:rPr>
              <a:t>para </a:t>
            </a:r>
            <a:r>
              <a:rPr lang="pt-BR" sz="1500" b="1" dirty="0">
                <a:latin typeface="Raleway" panose="020B0003030101060003" pitchFamily="34" charset="0"/>
              </a:rPr>
              <a:t>aquisição</a:t>
            </a:r>
            <a:r>
              <a:rPr lang="pt-BR" sz="1500" dirty="0">
                <a:latin typeface="Raleway" panose="020B0003030101060003" pitchFamily="34" charset="0"/>
              </a:rPr>
              <a:t> de um plano de saúde é o </a:t>
            </a:r>
            <a:r>
              <a:rPr lang="pt-BR" sz="1500" b="1" dirty="0">
                <a:latin typeface="Raleway" panose="020B0003030101060003" pitchFamily="34" charset="0"/>
              </a:rPr>
              <a:t>valor dos serviços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AC2CE5F3-A4F6-5D6D-D0B0-3A4B631003CC}"/>
              </a:ext>
            </a:extLst>
          </p:cNvPr>
          <p:cNvSpPr txBox="1"/>
          <p:nvPr/>
        </p:nvSpPr>
        <p:spPr>
          <a:xfrm>
            <a:off x="1950470" y="5636260"/>
            <a:ext cx="91935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Em ambos os segmentos, a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atratividade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do plano de saúde é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focada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na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qualidade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do serviço (tempo e especialidades) e no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preço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(percebido como justo para quem paga as despesas médicas e, que caiba no orçamento para quem utiliza o SUS).</a:t>
            </a:r>
            <a:endParaRPr lang="pt-BR" sz="1500" dirty="0">
              <a:latin typeface="Raleway" panose="020B0003030101060003" pitchFamily="34" charset="0"/>
            </a:endParaRP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A0654EA-8DD5-B90C-3513-DB056C679A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892" y="5396109"/>
            <a:ext cx="1193578" cy="1193578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750472B3-70F5-E4E0-7931-8B500CD0F5BE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Considerações finais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AB047D6-31AB-CE3D-9951-8AA99D831764}"/>
              </a:ext>
            </a:extLst>
          </p:cNvPr>
          <p:cNvCxnSpPr>
            <a:cxnSpLocks/>
          </p:cNvCxnSpPr>
          <p:nvPr/>
        </p:nvCxnSpPr>
        <p:spPr>
          <a:xfrm>
            <a:off x="3045148" y="3573462"/>
            <a:ext cx="0" cy="23796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E1EEF8E-725C-DAF7-5CE2-005EFD98820A}"/>
              </a:ext>
            </a:extLst>
          </p:cNvPr>
          <p:cNvCxnSpPr>
            <a:cxnSpLocks/>
          </p:cNvCxnSpPr>
          <p:nvPr/>
        </p:nvCxnSpPr>
        <p:spPr>
          <a:xfrm>
            <a:off x="8334689" y="3573462"/>
            <a:ext cx="0" cy="237962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80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Considerações finais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FA27CCB-3319-C3A5-F719-6DDB23A55114}"/>
              </a:ext>
            </a:extLst>
          </p:cNvPr>
          <p:cNvSpPr txBox="1"/>
          <p:nvPr/>
        </p:nvSpPr>
        <p:spPr>
          <a:xfrm>
            <a:off x="445562" y="1287287"/>
            <a:ext cx="10543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Entre os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possuidores de plano de saúde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sz="1500" dirty="0">
                <a:latin typeface="Raleway" panose="020B0003030101060003" pitchFamily="34" charset="0"/>
              </a:rPr>
              <a:t>53% não possuem coparticipação;</a:t>
            </a:r>
          </a:p>
          <a:p>
            <a:pPr marL="342900" indent="-342900" algn="just">
              <a:buFontTx/>
              <a:buChar char="-"/>
            </a:pPr>
            <a:r>
              <a:rPr lang="pt-BR" sz="1500" dirty="0">
                <a:latin typeface="Raleway" panose="020B0003030101060003" pitchFamily="34" charset="0"/>
              </a:rPr>
              <a:t>75% não pagam médicos e procedimentos por fora da rede credenciada;</a:t>
            </a:r>
          </a:p>
          <a:p>
            <a:pPr marL="342900" indent="-342900" algn="just">
              <a:buFontTx/>
              <a:buChar char="-"/>
            </a:pPr>
            <a:r>
              <a:rPr lang="pt-BR" sz="1500" dirty="0">
                <a:latin typeface="Raleway" panose="020B0003030101060003" pitchFamily="34" charset="0"/>
              </a:rPr>
              <a:t>47% </a:t>
            </a:r>
            <a:r>
              <a:rPr lang="pt-BR" sz="1500" b="1" dirty="0">
                <a:latin typeface="Raleway" panose="020B0003030101060003" pitchFamily="34" charset="0"/>
              </a:rPr>
              <a:t>ajustaram as despesas da casa </a:t>
            </a:r>
            <a:r>
              <a:rPr lang="pt-BR" sz="1500" dirty="0">
                <a:latin typeface="Raleway" panose="020B0003030101060003" pitchFamily="34" charset="0"/>
              </a:rPr>
              <a:t>para manter o plano de saúde.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00CEE0C-23FD-E652-C599-83CC5613705A}"/>
              </a:ext>
            </a:extLst>
          </p:cNvPr>
          <p:cNvSpPr txBox="1"/>
          <p:nvPr/>
        </p:nvSpPr>
        <p:spPr>
          <a:xfrm>
            <a:off x="477646" y="2805695"/>
            <a:ext cx="10543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Para a maioria (76%) o plano de saúde deve manter o valor atual pois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atende suas necessidades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. </a:t>
            </a:r>
          </a:p>
          <a:p>
            <a:pPr algn="just"/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  <a:sym typeface="Wingdings" panose="05000000000000000000" pitchFamily="2" charset="2"/>
              </a:rPr>
              <a:t> </a:t>
            </a:r>
            <a:r>
              <a:rPr lang="pt-BR" sz="1500" b="1" i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  <a:sym typeface="Wingdings" panose="05000000000000000000" pitchFamily="2" charset="2"/>
              </a:rPr>
              <a:t>Não desejam alterar o que foi contratado, nem para mais, nem para menos. Vão se adequando.</a:t>
            </a:r>
            <a:endParaRPr lang="pt-BR" sz="1500" b="1" i="1" dirty="0">
              <a:latin typeface="Raleway" panose="020B0003030101060003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FAEA257-EC35-ED41-2FEC-B470734B96A8}"/>
              </a:ext>
            </a:extLst>
          </p:cNvPr>
          <p:cNvSpPr txBox="1"/>
          <p:nvPr/>
        </p:nvSpPr>
        <p:spPr>
          <a:xfrm>
            <a:off x="445562" y="3669479"/>
            <a:ext cx="105432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Contudo serve para uma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reflexão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, mesmo que o valor tenha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sido declarado 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(ou seja, não foi pedido confirmação) observa-se que os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possuidores de plano de saúde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 informam um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valor gasto mensal 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com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saúde maior 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do que os que </a:t>
            </a:r>
            <a:r>
              <a:rPr lang="pt-BR" sz="15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pagam suas despesas médicas</a:t>
            </a:r>
            <a:r>
              <a:rPr lang="pt-BR" sz="1500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.</a:t>
            </a:r>
            <a:endParaRPr lang="pt-BR" sz="1500" dirty="0">
              <a:latin typeface="Raleway" panose="020B0003030101060003" pitchFamily="34" charset="0"/>
            </a:endParaRPr>
          </a:p>
        </p:txBody>
      </p:sp>
      <p:sp>
        <p:nvSpPr>
          <p:cNvPr id="35" name="Seta: Divisa 34">
            <a:extLst>
              <a:ext uri="{FF2B5EF4-FFF2-40B4-BE49-F238E27FC236}">
                <a16:creationId xmlns:a16="http://schemas.microsoft.com/office/drawing/2014/main" id="{C35FA2F3-47A6-CACF-69A9-9DE3A8454F5B}"/>
              </a:ext>
            </a:extLst>
          </p:cNvPr>
          <p:cNvSpPr/>
          <p:nvPr/>
        </p:nvSpPr>
        <p:spPr>
          <a:xfrm>
            <a:off x="2991592" y="5326944"/>
            <a:ext cx="2011456" cy="798395"/>
          </a:xfrm>
          <a:prstGeom prst="chevron">
            <a:avLst/>
          </a:prstGeom>
          <a:solidFill>
            <a:srgbClr val="EE902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Seta: Divisa 4">
            <a:extLst>
              <a:ext uri="{FF2B5EF4-FFF2-40B4-BE49-F238E27FC236}">
                <a16:creationId xmlns:a16="http://schemas.microsoft.com/office/drawing/2014/main" id="{5634E783-74B7-FFFD-A053-4876C084CFBA}"/>
              </a:ext>
            </a:extLst>
          </p:cNvPr>
          <p:cNvSpPr txBox="1"/>
          <p:nvPr/>
        </p:nvSpPr>
        <p:spPr>
          <a:xfrm>
            <a:off x="3393883" y="5411293"/>
            <a:ext cx="1206874" cy="587856"/>
          </a:xfrm>
          <a:prstGeom prst="rect">
            <a:avLst/>
          </a:prstGeom>
          <a:solidFill>
            <a:srgbClr val="EE902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018" tIns="46673" rIns="46673" bIns="46673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kern="1200" dirty="0"/>
              <a:t>R$ 581,70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4C061F4-85B6-0162-FF20-9AA525227F02}"/>
              </a:ext>
            </a:extLst>
          </p:cNvPr>
          <p:cNvGrpSpPr/>
          <p:nvPr/>
        </p:nvGrpSpPr>
        <p:grpSpPr>
          <a:xfrm>
            <a:off x="5799778" y="5320122"/>
            <a:ext cx="2012400" cy="799200"/>
            <a:chOff x="2426816" y="1071042"/>
            <a:chExt cx="2691460" cy="1076584"/>
          </a:xfrm>
          <a:solidFill>
            <a:srgbClr val="EE902C"/>
          </a:solidFill>
        </p:grpSpPr>
        <p:sp>
          <p:nvSpPr>
            <p:cNvPr id="33" name="Seta: Divisa 32">
              <a:extLst>
                <a:ext uri="{FF2B5EF4-FFF2-40B4-BE49-F238E27FC236}">
                  <a16:creationId xmlns:a16="http://schemas.microsoft.com/office/drawing/2014/main" id="{22E8898E-705F-BD80-371B-5BEF42E70589}"/>
                </a:ext>
              </a:extLst>
            </p:cNvPr>
            <p:cNvSpPr/>
            <p:nvPr/>
          </p:nvSpPr>
          <p:spPr>
            <a:xfrm>
              <a:off x="2426816" y="1071042"/>
              <a:ext cx="2691460" cy="1076584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eta: Divisa 6">
              <a:extLst>
                <a:ext uri="{FF2B5EF4-FFF2-40B4-BE49-F238E27FC236}">
                  <a16:creationId xmlns:a16="http://schemas.microsoft.com/office/drawing/2014/main" id="{F8BA969B-7CD0-78B1-600D-CE32849D55D2}"/>
                </a:ext>
              </a:extLst>
            </p:cNvPr>
            <p:cNvSpPr txBox="1"/>
            <p:nvPr/>
          </p:nvSpPr>
          <p:spPr>
            <a:xfrm>
              <a:off x="2965108" y="1336312"/>
              <a:ext cx="1614876" cy="5343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018" tIns="46673" rIns="46673" bIns="46673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 dirty="0"/>
                <a:t>R$ 308,90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50039EC-A672-8BA4-6382-BE65193C8FB1}"/>
              </a:ext>
            </a:extLst>
          </p:cNvPr>
          <p:cNvSpPr txBox="1"/>
          <p:nvPr/>
        </p:nvSpPr>
        <p:spPr>
          <a:xfrm>
            <a:off x="743940" y="5411292"/>
            <a:ext cx="19210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kern="1200" dirty="0">
                <a:solidFill>
                  <a:srgbClr val="EE902C"/>
                </a:solidFill>
                <a:effectLst/>
                <a:latin typeface="Raleway" panose="020B0003030101060003" pitchFamily="34" charset="0"/>
              </a:rPr>
              <a:t>Percepção de gastos mensais com saúde</a:t>
            </a:r>
            <a:endParaRPr lang="pt-BR" sz="1500" b="1" dirty="0">
              <a:solidFill>
                <a:srgbClr val="EE902C"/>
              </a:solidFill>
              <a:latin typeface="Raleway" panose="020B0003030101060003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F793F2-92FF-4B4F-EBDF-5978BC352B18}"/>
              </a:ext>
            </a:extLst>
          </p:cNvPr>
          <p:cNvSpPr txBox="1"/>
          <p:nvPr/>
        </p:nvSpPr>
        <p:spPr>
          <a:xfrm>
            <a:off x="2416897" y="5019021"/>
            <a:ext cx="280353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Possuidores de Plano de Saúde</a:t>
            </a:r>
            <a:endParaRPr lang="pt-BR" sz="1300" b="1" dirty="0">
              <a:latin typeface="Raleway" panose="020B0003030101060003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129B9AA-D84C-4A41-7A2A-6FE5C1C8C0C1}"/>
              </a:ext>
            </a:extLst>
          </p:cNvPr>
          <p:cNvSpPr txBox="1"/>
          <p:nvPr/>
        </p:nvSpPr>
        <p:spPr>
          <a:xfrm>
            <a:off x="5222434" y="4994803"/>
            <a:ext cx="289278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b="1" kern="1200" dirty="0">
                <a:solidFill>
                  <a:schemeClr val="tx1"/>
                </a:solidFill>
                <a:effectLst/>
                <a:latin typeface="Raleway" panose="020B0003030101060003" pitchFamily="34" charset="0"/>
              </a:rPr>
              <a:t>Pagam suas despesas médicas</a:t>
            </a:r>
            <a:endParaRPr lang="pt-BR" sz="1300" b="1" dirty="0">
              <a:latin typeface="Raleway" panose="020B0003030101060003" pitchFamily="34" charset="0"/>
            </a:endParaRP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0446C6DA-846F-CF7F-FC77-031F34014C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8049" y="4532663"/>
            <a:ext cx="1188045" cy="1188045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155C98D8-99CB-A3DA-0FC7-0C3AD33E80AF}"/>
              </a:ext>
            </a:extLst>
          </p:cNvPr>
          <p:cNvSpPr txBox="1"/>
          <p:nvPr/>
        </p:nvSpPr>
        <p:spPr>
          <a:xfrm>
            <a:off x="8244637" y="5517045"/>
            <a:ext cx="3374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500" b="1" dirty="0">
                <a:latin typeface="Raleway" panose="020B0003030101060003" pitchFamily="34" charset="0"/>
              </a:rPr>
              <a:t>Principal aspecto de persuasão é o preço a ser pago.</a:t>
            </a:r>
          </a:p>
        </p:txBody>
      </p:sp>
    </p:spTree>
    <p:extLst>
      <p:ext uri="{BB962C8B-B14F-4D97-AF65-F5344CB8AC3E}">
        <p14:creationId xmlns:p14="http://schemas.microsoft.com/office/powerpoint/2010/main" val="3291226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2" y="436910"/>
            <a:ext cx="1007061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pt-BR" sz="3000" dirty="0">
                <a:latin typeface="Raleway Light" panose="020B0403030101060003" pitchFamily="34" charset="0"/>
              </a:rPr>
              <a:t>Considerações finais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FD4FD3-BFB6-2B3F-624B-DD46EA66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082800"/>
            <a:ext cx="63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Média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9A5194-1B2B-46E1-DCFC-8A483382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7" y="2082800"/>
            <a:ext cx="58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0CB0A9-A795-35E5-2E2B-84D41EE3A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2" y="2082800"/>
            <a:ext cx="83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Mediana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970EA9B-379A-B792-0EAF-9CC0F99B0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20828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Valor máximo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376A4DB-8858-FF03-816B-3CAD75743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354263"/>
            <a:ext cx="957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Até R$250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0783345-1D2D-4EF5-A05C-3773585C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354263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31,6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D5341F9-73DA-AF95-D476-EBD41A03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614613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 R$251 e R$500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D543E1-4987-B7DB-40CA-9A2717E15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614613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32,1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365BB8-3AA6-3381-47C3-9B80E7A27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874963"/>
            <a:ext cx="1982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 R$501 e R$1.000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3F59F-2BF4-4323-3AD8-9C1B5841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874963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21,9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697C1E-B544-608B-92BD-D0719A12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133725"/>
            <a:ext cx="1474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Mais de R$1.000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B07A10-F91C-76AF-55FE-6C820DDC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3133725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14,3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373727-322D-2059-90EC-3975D10C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394075"/>
            <a:ext cx="48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18361-D385-1C44-18DE-901FBE20F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7" y="3394075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817412-8440-FB07-95BA-CD766A3E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1494610"/>
            <a:ext cx="817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Comparativo - USUÁRIOS DE PLANOS DE SAÚDE: Valor do custo médio com saúde para a família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A651D7-E79A-4969-327F-36EEEB60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1947863"/>
            <a:ext cx="146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3DC0F-77F4-2236-F2C4-311710E78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1947863"/>
            <a:ext cx="51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989479-7B42-CBA0-91AA-2ADDCEC4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7" y="1811338"/>
            <a:ext cx="206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Estatísticas da pergunta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0E8344-42F0-9D48-DB35-1F6256617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2874963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581,70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5E1ED1-D960-B906-1599-2A005221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2" y="2874963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3.800,00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407E0E7-6F54-EEF2-ABC4-180BE8A30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7" y="2874963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500,00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7BA527F1-E650-A7ED-07F6-8AE23652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2874963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400,00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844B325-EB31-5D93-4AEF-D9612AD4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1778000"/>
            <a:ext cx="22225" cy="542925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EFBE8651-EFE5-9BD7-6D9F-5ABAE6014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287" y="1800225"/>
            <a:ext cx="0" cy="52070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214E7588-75AC-6BDA-CEB3-A247CD1D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1800225"/>
            <a:ext cx="11113" cy="520700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04264B88-481B-8DD8-A2D8-57A881D7D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2071688"/>
            <a:ext cx="0" cy="249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8800A519-B1D3-DAD8-7733-D01EC4B9C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2071688"/>
            <a:ext cx="12700" cy="24923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E0B6CC01-04D1-3C44-845F-C99273CC8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0050" y="2071688"/>
            <a:ext cx="0" cy="249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2D4AF366-1A7E-B448-A943-CBB2E3A8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2071688"/>
            <a:ext cx="11113" cy="24923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0F80EA1B-3342-FAD7-96CD-507E6FBC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7" y="2071688"/>
            <a:ext cx="0" cy="249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2C81C40B-D132-9E89-66C3-D71383A6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7" y="2071688"/>
            <a:ext cx="11113" cy="24923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666C5CA4-A95F-86D5-6062-A9CA2F03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2343150"/>
            <a:ext cx="22225" cy="131127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4CA832D0-054D-05F1-9556-F7E44984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7" y="1800225"/>
            <a:ext cx="22225" cy="1831975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0338C698-C51B-BAC1-EC54-6598C9CCF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287" y="2343150"/>
            <a:ext cx="0" cy="128905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CB228DF7-80C3-AF3B-DA4B-E44237A9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7" y="2343150"/>
            <a:ext cx="11113" cy="1289050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6643FF1A-6D50-62FA-1411-E6927708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537" y="1800225"/>
            <a:ext cx="22225" cy="1854200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F5CDE217-6141-5665-B6AF-3AD353399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2343150"/>
            <a:ext cx="0" cy="128905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E11A7A2A-F733-68BA-382E-AF806901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2343150"/>
            <a:ext cx="12700" cy="1289050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E02900CF-7534-A5C6-5B90-4E9050131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0050" y="2343150"/>
            <a:ext cx="0" cy="128905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56D08BC5-987E-049C-68B0-C6AED273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2343150"/>
            <a:ext cx="11113" cy="1289050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F82F15A8-CB25-488D-75D7-92E0D24C4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7" y="2343150"/>
            <a:ext cx="0" cy="1289050"/>
          </a:xfrm>
          <a:prstGeom prst="line">
            <a:avLst/>
          </a:prstGeom>
          <a:noFill/>
          <a:ln w="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244160AB-FFD9-4534-83A2-CC2D9B50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7" y="2343150"/>
            <a:ext cx="11113" cy="1289050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392C3F88-2258-484C-DD35-D7250E42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2" y="1778000"/>
            <a:ext cx="8966200" cy="22225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11DB96CD-8A75-842A-8790-D016BA523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60575"/>
            <a:ext cx="45291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ABB4284-71BA-7C9D-F3D1-17B7FE86E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60575"/>
            <a:ext cx="4529138" cy="11113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D7EEEDB3-86DA-C331-6989-9A2BB057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2320925"/>
            <a:ext cx="8966200" cy="22225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777A6065-21B2-D426-4699-6D4753750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2" y="3632200"/>
            <a:ext cx="8966200" cy="22225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Rectangle 56">
            <a:extLst>
              <a:ext uri="{FF2B5EF4-FFF2-40B4-BE49-F238E27FC236}">
                <a16:creationId xmlns:a16="http://schemas.microsoft.com/office/drawing/2014/main" id="{26677B73-B0E5-A263-A9D3-BCB54F877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4694237"/>
            <a:ext cx="630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Média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0F7E0EA2-3167-47AC-61CA-7061DE89E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694237"/>
            <a:ext cx="585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0D199188-2989-64E8-4F0A-391F2E6A4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3" y="4694237"/>
            <a:ext cx="83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Mediana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933FD4CC-52D6-48A6-C962-24477778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50" y="4694237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Valor máximo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3EF50B48-FCB2-5B00-15CE-FDEF98ED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4965700"/>
            <a:ext cx="957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Até R$250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1">
            <a:extLst>
              <a:ext uri="{FF2B5EF4-FFF2-40B4-BE49-F238E27FC236}">
                <a16:creationId xmlns:a16="http://schemas.microsoft.com/office/drawing/2014/main" id="{7EC1BE42-2700-A817-F422-A5B727227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4965700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42,4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>
            <a:extLst>
              <a:ext uri="{FF2B5EF4-FFF2-40B4-BE49-F238E27FC236}">
                <a16:creationId xmlns:a16="http://schemas.microsoft.com/office/drawing/2014/main" id="{FDFACABB-1A8C-B82A-CA45-5A4930A8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5226050"/>
            <a:ext cx="1836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 R$251 e R$500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C10A3E44-9074-4B6C-C56B-C77908AF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5226050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50,8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4">
            <a:extLst>
              <a:ext uri="{FF2B5EF4-FFF2-40B4-BE49-F238E27FC236}">
                <a16:creationId xmlns:a16="http://schemas.microsoft.com/office/drawing/2014/main" id="{BBBC648D-133C-23C8-A362-631CA8A1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5486400"/>
            <a:ext cx="1982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 R$501 e R$1.000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5">
            <a:extLst>
              <a:ext uri="{FF2B5EF4-FFF2-40B4-BE49-F238E27FC236}">
                <a16:creationId xmlns:a16="http://schemas.microsoft.com/office/drawing/2014/main" id="{232A607E-6851-A2D7-3B73-7427D1AF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5486400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4,9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FAADCCF3-200A-8A9A-6246-D4190E009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5745162"/>
            <a:ext cx="1474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Mais de R$1.000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265DB6D2-C36B-1B6E-D175-0D389E36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5745162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1,8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79D472F6-AD98-659D-AC7B-48396C01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6005512"/>
            <a:ext cx="316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Base: Custeiam as despesas de saúde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376D45F3-D166-324A-0878-C5CA4A51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6005512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366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EB18ABC6-4B79-9838-44DB-99B6B7B4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4559300"/>
            <a:ext cx="51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Total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63B61C31-6206-4E6E-9AE2-FEB605799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4422775"/>
            <a:ext cx="206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Estatísticas da pergunta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>
            <a:extLst>
              <a:ext uri="{FF2B5EF4-FFF2-40B4-BE49-F238E27FC236}">
                <a16:creationId xmlns:a16="http://schemas.microsoft.com/office/drawing/2014/main" id="{775A7555-4EA6-3BF0-E0FF-C72FA3270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3" y="5486400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2.000,00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>
            <a:extLst>
              <a:ext uri="{FF2B5EF4-FFF2-40B4-BE49-F238E27FC236}">
                <a16:creationId xmlns:a16="http://schemas.microsoft.com/office/drawing/2014/main" id="{6B5B3384-5DF9-ADFA-9E9F-3151E848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5486400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308,90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>
            <a:extLst>
              <a:ext uri="{FF2B5EF4-FFF2-40B4-BE49-F238E27FC236}">
                <a16:creationId xmlns:a16="http://schemas.microsoft.com/office/drawing/2014/main" id="{2AF232E4-24D7-3E1A-E696-24C1CE0EF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5486400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300,00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1D89E2EE-7BB9-9DE1-E2D5-457782F1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5486400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300,00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7">
            <a:extLst>
              <a:ext uri="{FF2B5EF4-FFF2-40B4-BE49-F238E27FC236}">
                <a16:creationId xmlns:a16="http://schemas.microsoft.com/office/drawing/2014/main" id="{9158B51C-B4F2-F15C-56BD-F3B8EA3EE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4106047"/>
            <a:ext cx="610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CUSTEIAM OS GASTOS - Valor do custo médio com saúde para a família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8">
            <a:extLst>
              <a:ext uri="{FF2B5EF4-FFF2-40B4-BE49-F238E27FC236}">
                <a16:creationId xmlns:a16="http://schemas.microsoft.com/office/drawing/2014/main" id="{7302DEC4-8CFE-B126-6C1B-EBBF33BE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4389437"/>
            <a:ext cx="22225" cy="54292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" name="Line 79">
            <a:extLst>
              <a:ext uri="{FF2B5EF4-FFF2-40B4-BE49-F238E27FC236}">
                <a16:creationId xmlns:a16="http://schemas.microsoft.com/office/drawing/2014/main" id="{40301AC3-E970-CC20-E71E-C863404C7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288" y="4411662"/>
            <a:ext cx="0" cy="5207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BB2AFC04-AA04-7058-0160-981A58AA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4411662"/>
            <a:ext cx="11113" cy="52070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Line 81">
            <a:extLst>
              <a:ext uri="{FF2B5EF4-FFF2-40B4-BE49-F238E27FC236}">
                <a16:creationId xmlns:a16="http://schemas.microsoft.com/office/drawing/2014/main" id="{5DBA87B7-9941-D2FC-49F6-700779E2C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4683125"/>
            <a:ext cx="0" cy="249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Rectangle 82">
            <a:extLst>
              <a:ext uri="{FF2B5EF4-FFF2-40B4-BE49-F238E27FC236}">
                <a16:creationId xmlns:a16="http://schemas.microsoft.com/office/drawing/2014/main" id="{22261595-C950-3E75-77AE-45B5663C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683125"/>
            <a:ext cx="12700" cy="24923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Line 83">
            <a:extLst>
              <a:ext uri="{FF2B5EF4-FFF2-40B4-BE49-F238E27FC236}">
                <a16:creationId xmlns:a16="http://schemas.microsoft.com/office/drawing/2014/main" id="{1D260443-3758-D626-5078-5B173D157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0050" y="4683125"/>
            <a:ext cx="0" cy="249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Rectangle 84">
            <a:extLst>
              <a:ext uri="{FF2B5EF4-FFF2-40B4-BE49-F238E27FC236}">
                <a16:creationId xmlns:a16="http://schemas.microsoft.com/office/drawing/2014/main" id="{62C6AA1F-6845-529E-2023-08D405962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4683125"/>
            <a:ext cx="11113" cy="24923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7" name="Line 85">
            <a:extLst>
              <a:ext uri="{FF2B5EF4-FFF2-40B4-BE49-F238E27FC236}">
                <a16:creationId xmlns:a16="http://schemas.microsoft.com/office/drawing/2014/main" id="{FDCD3F76-A5C2-2B2F-308F-8B4BB34B1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4683125"/>
            <a:ext cx="0" cy="24923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" name="Rectangle 86">
            <a:extLst>
              <a:ext uri="{FF2B5EF4-FFF2-40B4-BE49-F238E27FC236}">
                <a16:creationId xmlns:a16="http://schemas.microsoft.com/office/drawing/2014/main" id="{6A18E6AF-3C9C-B351-4444-E279EE200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4683125"/>
            <a:ext cx="11113" cy="24923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9" name="Rectangle 87">
            <a:extLst>
              <a:ext uri="{FF2B5EF4-FFF2-40B4-BE49-F238E27FC236}">
                <a16:creationId xmlns:a16="http://schemas.microsoft.com/office/drawing/2014/main" id="{507D2DDC-2A36-0D03-2374-5B181196C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4954587"/>
            <a:ext cx="22225" cy="102870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0" name="Rectangle 88">
            <a:extLst>
              <a:ext uri="{FF2B5EF4-FFF2-40B4-BE49-F238E27FC236}">
                <a16:creationId xmlns:a16="http://schemas.microsoft.com/office/drawing/2014/main" id="{81810FDB-EEEB-3F4D-FB5E-DA2BE3B86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6243637"/>
            <a:ext cx="3311525" cy="2222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Rectangle 89">
            <a:extLst>
              <a:ext uri="{FF2B5EF4-FFF2-40B4-BE49-F238E27FC236}">
                <a16:creationId xmlns:a16="http://schemas.microsoft.com/office/drawing/2014/main" id="{558783B5-E241-606C-EB72-AE55D3FDD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5983287"/>
            <a:ext cx="22225" cy="28257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" name="Rectangle 90">
            <a:extLst>
              <a:ext uri="{FF2B5EF4-FFF2-40B4-BE49-F238E27FC236}">
                <a16:creationId xmlns:a16="http://schemas.microsoft.com/office/drawing/2014/main" id="{71917AE3-6088-4E60-617D-6C01DF57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4411662"/>
            <a:ext cx="22225" cy="183197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3" name="Line 91">
            <a:extLst>
              <a:ext uri="{FF2B5EF4-FFF2-40B4-BE49-F238E27FC236}">
                <a16:creationId xmlns:a16="http://schemas.microsoft.com/office/drawing/2014/main" id="{0287895E-A564-4784-9A51-5A757C54E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288" y="4954587"/>
            <a:ext cx="0" cy="128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7BFF6524-3F8D-AFF9-0C80-79753E050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4954587"/>
            <a:ext cx="11113" cy="128905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60983CEB-14C5-A595-C560-A8C1240A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6538" y="4411662"/>
            <a:ext cx="22225" cy="185420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6" name="Line 94">
            <a:extLst>
              <a:ext uri="{FF2B5EF4-FFF2-40B4-BE49-F238E27FC236}">
                <a16:creationId xmlns:a16="http://schemas.microsoft.com/office/drawing/2014/main" id="{6B59BF86-349A-FE76-D1CB-982F96F56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4954587"/>
            <a:ext cx="0" cy="128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7" name="Rectangle 95">
            <a:extLst>
              <a:ext uri="{FF2B5EF4-FFF2-40B4-BE49-F238E27FC236}">
                <a16:creationId xmlns:a16="http://schemas.microsoft.com/office/drawing/2014/main" id="{0840F2DC-89F6-68A8-671A-745F8510F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954587"/>
            <a:ext cx="12700" cy="128905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8" name="Line 96">
            <a:extLst>
              <a:ext uri="{FF2B5EF4-FFF2-40B4-BE49-F238E27FC236}">
                <a16:creationId xmlns:a16="http://schemas.microsoft.com/office/drawing/2014/main" id="{7DE818FE-81EC-6AC9-722A-9E29F2598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0050" y="4954587"/>
            <a:ext cx="0" cy="128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276C4B3D-0ADE-A2B8-0153-CA88710C5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4954587"/>
            <a:ext cx="11113" cy="128905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Line 98">
            <a:extLst>
              <a:ext uri="{FF2B5EF4-FFF2-40B4-BE49-F238E27FC236}">
                <a16:creationId xmlns:a16="http://schemas.microsoft.com/office/drawing/2014/main" id="{9C8624F9-5307-214B-9C99-6A730281D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1138" y="4954587"/>
            <a:ext cx="0" cy="12890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1" name="Rectangle 99">
            <a:extLst>
              <a:ext uri="{FF2B5EF4-FFF2-40B4-BE49-F238E27FC236}">
                <a16:creationId xmlns:a16="http://schemas.microsoft.com/office/drawing/2014/main" id="{977D11FA-AD6B-4287-4AFE-8D686BD4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138" y="4954587"/>
            <a:ext cx="11113" cy="1289050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" name="Rectangle 100">
            <a:extLst>
              <a:ext uri="{FF2B5EF4-FFF2-40B4-BE49-F238E27FC236}">
                <a16:creationId xmlns:a16="http://schemas.microsoft.com/office/drawing/2014/main" id="{D8E2E036-5EA5-A93B-4B8E-167F3451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4389437"/>
            <a:ext cx="8966200" cy="2222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Line 101">
            <a:extLst>
              <a:ext uri="{FF2B5EF4-FFF2-40B4-BE49-F238E27FC236}">
                <a16:creationId xmlns:a16="http://schemas.microsoft.com/office/drawing/2014/main" id="{2936E1B7-CAB9-47F8-12A0-866CC2D4C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672012"/>
            <a:ext cx="45291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Rectangle 102">
            <a:extLst>
              <a:ext uri="{FF2B5EF4-FFF2-40B4-BE49-F238E27FC236}">
                <a16:creationId xmlns:a16="http://schemas.microsoft.com/office/drawing/2014/main" id="{9A04A64A-9E19-3CBE-ED28-05AB81F44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72012"/>
            <a:ext cx="4529138" cy="11113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Rectangle 104">
            <a:extLst>
              <a:ext uri="{FF2B5EF4-FFF2-40B4-BE49-F238E27FC236}">
                <a16:creationId xmlns:a16="http://schemas.microsoft.com/office/drawing/2014/main" id="{06FF45E6-A3CF-CB18-02E4-2DEBC27B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6243637"/>
            <a:ext cx="5654675" cy="22225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Rectangle 50">
            <a:extLst>
              <a:ext uri="{FF2B5EF4-FFF2-40B4-BE49-F238E27FC236}">
                <a16:creationId xmlns:a16="http://schemas.microsoft.com/office/drawing/2014/main" id="{0B17D4E9-F9C1-FAFD-04E5-9AC736C00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7" y="4931508"/>
            <a:ext cx="8966200" cy="22225"/>
          </a:xfrm>
          <a:prstGeom prst="rect">
            <a:avLst/>
          </a:prstGeom>
          <a:solidFill>
            <a:srgbClr val="EE902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729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E9DA21D-4125-44ED-BD5A-85D0B200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6B40688-B197-44EA-925C-782EA3266138}"/>
              </a:ext>
            </a:extLst>
          </p:cNvPr>
          <p:cNvSpPr/>
          <p:nvPr/>
        </p:nvSpPr>
        <p:spPr>
          <a:xfrm>
            <a:off x="767751" y="0"/>
            <a:ext cx="11424249" cy="68579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BDA050-D7CC-4B99-9C79-3B26794CEE03}"/>
              </a:ext>
            </a:extLst>
          </p:cNvPr>
          <p:cNvSpPr txBox="1"/>
          <p:nvPr/>
        </p:nvSpPr>
        <p:spPr>
          <a:xfrm>
            <a:off x="1289890" y="6048323"/>
            <a:ext cx="628248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old" panose="020B0803030101060003" pitchFamily="34" charset="0"/>
              </a:rPr>
              <a:t>Relação do brasileiro com os tratamentos de saúde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Raleway Bold" panose="020B0803030101060003" pitchFamily="34" charset="0"/>
            </a:endParaRPr>
          </a:p>
          <a:p>
            <a:r>
              <a:rPr lang="pt-BR" sz="1500" dirty="0">
                <a:latin typeface="Raleway Light" panose="020B0403030101060003" pitchFamily="34" charset="0"/>
              </a:rPr>
              <a:t>Abril de 2022</a:t>
            </a:r>
            <a:endParaRPr lang="pt-BR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16563B0-4BDD-F609-9E39-70ED9693E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44" y="5762445"/>
            <a:ext cx="1180382" cy="753515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635FF84-07D5-1DEE-86BA-53895AB1BCAE}"/>
              </a:ext>
            </a:extLst>
          </p:cNvPr>
          <p:cNvGrpSpPr/>
          <p:nvPr/>
        </p:nvGrpSpPr>
        <p:grpSpPr>
          <a:xfrm>
            <a:off x="9897024" y="6048323"/>
            <a:ext cx="1665247" cy="325491"/>
            <a:chOff x="9541212" y="3007717"/>
            <a:chExt cx="2364820" cy="462230"/>
          </a:xfrm>
        </p:grpSpPr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98F3AF04-4771-D60F-8359-3833608EB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1212" y="3007717"/>
              <a:ext cx="1770385" cy="440372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32209D30-C34F-F026-99E7-8D3A127D0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061" t="24275" r="22485" b="26618"/>
            <a:stretch/>
          </p:blipFill>
          <p:spPr>
            <a:xfrm>
              <a:off x="11346890" y="3017309"/>
              <a:ext cx="559142" cy="452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94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Perfil dos possuidores de planos de saúde - ponderação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82178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500" dirty="0">
                <a:latin typeface="Raleway" panose="020B0003030101060003" pitchFamily="34" charset="0"/>
              </a:rPr>
              <a:t>Os dados por região brasileira também foram </a:t>
            </a:r>
            <a:r>
              <a:rPr lang="pt-BR" sz="1500" b="1" dirty="0">
                <a:latin typeface="Raleway" panose="020B0003030101060003" pitchFamily="34" charset="0"/>
              </a:rPr>
              <a:t>ponderados</a:t>
            </a:r>
            <a:r>
              <a:rPr lang="pt-BR" sz="1500" dirty="0">
                <a:latin typeface="Raleway" panose="020B0003030101060003" pitchFamily="34" charset="0"/>
              </a:rPr>
              <a:t>: população com dados do IBGE, 2010 e, possuidores de planos de saúde com dados da ANS.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5735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/ Possuidores de plano de saúde: 310 entrevistas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1B0621-8A76-3841-35D3-CBEDF8131BC6}"/>
              </a:ext>
            </a:extLst>
          </p:cNvPr>
          <p:cNvSpPr txBox="1"/>
          <p:nvPr/>
        </p:nvSpPr>
        <p:spPr>
          <a:xfrm>
            <a:off x="987236" y="2917522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POPULAÇÃO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67B9E7-E470-4552-C689-FCB45D5F6601}"/>
              </a:ext>
            </a:extLst>
          </p:cNvPr>
          <p:cNvSpPr txBox="1"/>
          <p:nvPr/>
        </p:nvSpPr>
        <p:spPr>
          <a:xfrm>
            <a:off x="5920965" y="2917522"/>
            <a:ext cx="2066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POSSUIDORES</a:t>
            </a:r>
          </a:p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PLANOS DE SAÚDE</a:t>
            </a: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3847DCAD-C14D-21E7-63C6-5F9EB62E609B}"/>
              </a:ext>
            </a:extLst>
          </p:cNvPr>
          <p:cNvSpPr>
            <a:spLocks/>
          </p:cNvSpPr>
          <p:nvPr/>
        </p:nvSpPr>
        <p:spPr bwMode="auto">
          <a:xfrm>
            <a:off x="3712576" y="4529072"/>
            <a:ext cx="719371" cy="641439"/>
          </a:xfrm>
          <a:custGeom>
            <a:avLst/>
            <a:gdLst>
              <a:gd name="T0" fmla="*/ 0 w 839"/>
              <a:gd name="T1" fmla="*/ 0 h 672"/>
              <a:gd name="T2" fmla="*/ 0 w 839"/>
              <a:gd name="T3" fmla="*/ 0 h 672"/>
              <a:gd name="T4" fmla="*/ 0 w 839"/>
              <a:gd name="T5" fmla="*/ 0 h 672"/>
              <a:gd name="T6" fmla="*/ 0 w 839"/>
              <a:gd name="T7" fmla="*/ 0 h 672"/>
              <a:gd name="T8" fmla="*/ 0 w 839"/>
              <a:gd name="T9" fmla="*/ 0 h 672"/>
              <a:gd name="T10" fmla="*/ 0 w 839"/>
              <a:gd name="T11" fmla="*/ 0 h 672"/>
              <a:gd name="T12" fmla="*/ 0 w 839"/>
              <a:gd name="T13" fmla="*/ 0 h 672"/>
              <a:gd name="T14" fmla="*/ 0 w 839"/>
              <a:gd name="T15" fmla="*/ 0 h 672"/>
              <a:gd name="T16" fmla="*/ 0 w 839"/>
              <a:gd name="T17" fmla="*/ 0 h 672"/>
              <a:gd name="T18" fmla="*/ 0 w 839"/>
              <a:gd name="T19" fmla="*/ 0 h 672"/>
              <a:gd name="T20" fmla="*/ 0 w 839"/>
              <a:gd name="T21" fmla="*/ 0 h 672"/>
              <a:gd name="T22" fmla="*/ 0 w 839"/>
              <a:gd name="T23" fmla="*/ 0 h 672"/>
              <a:gd name="T24" fmla="*/ 0 w 839"/>
              <a:gd name="T25" fmla="*/ 0 h 672"/>
              <a:gd name="T26" fmla="*/ 0 w 839"/>
              <a:gd name="T27" fmla="*/ 0 h 672"/>
              <a:gd name="T28" fmla="*/ 0 w 839"/>
              <a:gd name="T29" fmla="*/ 0 h 672"/>
              <a:gd name="T30" fmla="*/ 0 w 839"/>
              <a:gd name="T31" fmla="*/ 0 h 672"/>
              <a:gd name="T32" fmla="*/ 0 w 839"/>
              <a:gd name="T33" fmla="*/ 0 h 672"/>
              <a:gd name="T34" fmla="*/ 0 w 839"/>
              <a:gd name="T35" fmla="*/ 0 h 672"/>
              <a:gd name="T36" fmla="*/ 0 w 839"/>
              <a:gd name="T37" fmla="*/ 0 h 672"/>
              <a:gd name="T38" fmla="*/ 0 w 839"/>
              <a:gd name="T39" fmla="*/ 0 h 672"/>
              <a:gd name="T40" fmla="*/ 0 w 839"/>
              <a:gd name="T41" fmla="*/ 0 h 672"/>
              <a:gd name="T42" fmla="*/ 0 w 839"/>
              <a:gd name="T43" fmla="*/ 0 h 672"/>
              <a:gd name="T44" fmla="*/ 0 w 839"/>
              <a:gd name="T45" fmla="*/ 0 h 672"/>
              <a:gd name="T46" fmla="*/ 0 w 839"/>
              <a:gd name="T47" fmla="*/ 0 h 672"/>
              <a:gd name="T48" fmla="*/ 0 w 839"/>
              <a:gd name="T49" fmla="*/ 0 h 672"/>
              <a:gd name="T50" fmla="*/ 0 w 839"/>
              <a:gd name="T51" fmla="*/ 0 h 672"/>
              <a:gd name="T52" fmla="*/ 0 w 839"/>
              <a:gd name="T53" fmla="*/ 0 h 672"/>
              <a:gd name="T54" fmla="*/ 0 w 839"/>
              <a:gd name="T55" fmla="*/ 0 h 672"/>
              <a:gd name="T56" fmla="*/ 0 w 839"/>
              <a:gd name="T57" fmla="*/ 0 h 672"/>
              <a:gd name="T58" fmla="*/ 0 w 839"/>
              <a:gd name="T59" fmla="*/ 0 h 672"/>
              <a:gd name="T60" fmla="*/ 0 w 839"/>
              <a:gd name="T61" fmla="*/ 0 h 672"/>
              <a:gd name="T62" fmla="*/ 0 w 839"/>
              <a:gd name="T63" fmla="*/ 0 h 672"/>
              <a:gd name="T64" fmla="*/ 0 w 839"/>
              <a:gd name="T65" fmla="*/ 0 h 672"/>
              <a:gd name="T66" fmla="*/ 0 w 839"/>
              <a:gd name="T67" fmla="*/ 0 h 672"/>
              <a:gd name="T68" fmla="*/ 0 w 839"/>
              <a:gd name="T69" fmla="*/ 0 h 672"/>
              <a:gd name="T70" fmla="*/ 0 w 839"/>
              <a:gd name="T71" fmla="*/ 0 h 672"/>
              <a:gd name="T72" fmla="*/ 0 w 839"/>
              <a:gd name="T73" fmla="*/ 0 h 672"/>
              <a:gd name="T74" fmla="*/ 0 w 839"/>
              <a:gd name="T75" fmla="*/ 0 h 672"/>
              <a:gd name="T76" fmla="*/ 0 w 839"/>
              <a:gd name="T77" fmla="*/ 0 h 672"/>
              <a:gd name="T78" fmla="*/ 0 w 839"/>
              <a:gd name="T79" fmla="*/ 0 h 6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39"/>
              <a:gd name="T121" fmla="*/ 0 h 672"/>
              <a:gd name="T122" fmla="*/ 839 w 839"/>
              <a:gd name="T123" fmla="*/ 672 h 6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39" h="672">
                <a:moveTo>
                  <a:pt x="40" y="414"/>
                </a:moveTo>
                <a:lnTo>
                  <a:pt x="0" y="444"/>
                </a:lnTo>
                <a:lnTo>
                  <a:pt x="10" y="381"/>
                </a:lnTo>
                <a:lnTo>
                  <a:pt x="68" y="321"/>
                </a:lnTo>
                <a:lnTo>
                  <a:pt x="186" y="304"/>
                </a:lnTo>
                <a:lnTo>
                  <a:pt x="249" y="321"/>
                </a:lnTo>
                <a:lnTo>
                  <a:pt x="268" y="279"/>
                </a:lnTo>
                <a:lnTo>
                  <a:pt x="249" y="230"/>
                </a:lnTo>
                <a:lnTo>
                  <a:pt x="294" y="185"/>
                </a:lnTo>
                <a:lnTo>
                  <a:pt x="291" y="156"/>
                </a:lnTo>
                <a:lnTo>
                  <a:pt x="318" y="124"/>
                </a:lnTo>
                <a:lnTo>
                  <a:pt x="294" y="94"/>
                </a:lnTo>
                <a:lnTo>
                  <a:pt x="340" y="49"/>
                </a:lnTo>
                <a:lnTo>
                  <a:pt x="430" y="49"/>
                </a:lnTo>
                <a:lnTo>
                  <a:pt x="501" y="0"/>
                </a:lnTo>
                <a:lnTo>
                  <a:pt x="567" y="49"/>
                </a:lnTo>
                <a:lnTo>
                  <a:pt x="612" y="49"/>
                </a:lnTo>
                <a:lnTo>
                  <a:pt x="657" y="94"/>
                </a:lnTo>
                <a:lnTo>
                  <a:pt x="703" y="94"/>
                </a:lnTo>
                <a:lnTo>
                  <a:pt x="748" y="140"/>
                </a:lnTo>
                <a:lnTo>
                  <a:pt x="793" y="140"/>
                </a:lnTo>
                <a:lnTo>
                  <a:pt x="839" y="185"/>
                </a:lnTo>
                <a:lnTo>
                  <a:pt x="772" y="262"/>
                </a:lnTo>
                <a:lnTo>
                  <a:pt x="793" y="321"/>
                </a:lnTo>
                <a:lnTo>
                  <a:pt x="748" y="321"/>
                </a:lnTo>
                <a:lnTo>
                  <a:pt x="726" y="390"/>
                </a:lnTo>
                <a:lnTo>
                  <a:pt x="714" y="469"/>
                </a:lnTo>
                <a:lnTo>
                  <a:pt x="663" y="505"/>
                </a:lnTo>
                <a:lnTo>
                  <a:pt x="612" y="593"/>
                </a:lnTo>
                <a:lnTo>
                  <a:pt x="478" y="619"/>
                </a:lnTo>
                <a:lnTo>
                  <a:pt x="363" y="672"/>
                </a:lnTo>
                <a:lnTo>
                  <a:pt x="324" y="640"/>
                </a:lnTo>
                <a:lnTo>
                  <a:pt x="322" y="567"/>
                </a:lnTo>
                <a:lnTo>
                  <a:pt x="292" y="540"/>
                </a:lnTo>
                <a:lnTo>
                  <a:pt x="267" y="433"/>
                </a:lnTo>
                <a:lnTo>
                  <a:pt x="169" y="430"/>
                </a:lnTo>
                <a:lnTo>
                  <a:pt x="136" y="429"/>
                </a:lnTo>
                <a:lnTo>
                  <a:pt x="112" y="447"/>
                </a:lnTo>
                <a:lnTo>
                  <a:pt x="93" y="424"/>
                </a:lnTo>
                <a:lnTo>
                  <a:pt x="40" y="414"/>
                </a:lnTo>
                <a:close/>
              </a:path>
            </a:pathLst>
          </a:custGeom>
          <a:solidFill>
            <a:srgbClr val="A95646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DD2AF09C-46B3-DA7B-1988-3CCA6FAE5261}"/>
              </a:ext>
            </a:extLst>
          </p:cNvPr>
          <p:cNvSpPr>
            <a:spLocks/>
          </p:cNvSpPr>
          <p:nvPr/>
        </p:nvSpPr>
        <p:spPr bwMode="auto">
          <a:xfrm>
            <a:off x="3596371" y="4923555"/>
            <a:ext cx="536762" cy="400900"/>
          </a:xfrm>
          <a:custGeom>
            <a:avLst/>
            <a:gdLst>
              <a:gd name="T0" fmla="*/ 0 w 627"/>
              <a:gd name="T1" fmla="*/ 0 h 417"/>
              <a:gd name="T2" fmla="*/ 0 w 627"/>
              <a:gd name="T3" fmla="*/ 0 h 417"/>
              <a:gd name="T4" fmla="*/ 0 w 627"/>
              <a:gd name="T5" fmla="*/ 0 h 417"/>
              <a:gd name="T6" fmla="*/ 0 w 627"/>
              <a:gd name="T7" fmla="*/ 0 h 417"/>
              <a:gd name="T8" fmla="*/ 0 w 627"/>
              <a:gd name="T9" fmla="*/ 0 h 417"/>
              <a:gd name="T10" fmla="*/ 0 w 627"/>
              <a:gd name="T11" fmla="*/ 0 h 417"/>
              <a:gd name="T12" fmla="*/ 0 w 627"/>
              <a:gd name="T13" fmla="*/ 0 h 417"/>
              <a:gd name="T14" fmla="*/ 0 w 627"/>
              <a:gd name="T15" fmla="*/ 0 h 417"/>
              <a:gd name="T16" fmla="*/ 0 w 627"/>
              <a:gd name="T17" fmla="*/ 0 h 417"/>
              <a:gd name="T18" fmla="*/ 0 w 627"/>
              <a:gd name="T19" fmla="*/ 0 h 417"/>
              <a:gd name="T20" fmla="*/ 0 w 627"/>
              <a:gd name="T21" fmla="*/ 0 h 417"/>
              <a:gd name="T22" fmla="*/ 0 w 627"/>
              <a:gd name="T23" fmla="*/ 0 h 417"/>
              <a:gd name="T24" fmla="*/ 0 w 627"/>
              <a:gd name="T25" fmla="*/ 0 h 417"/>
              <a:gd name="T26" fmla="*/ 0 w 627"/>
              <a:gd name="T27" fmla="*/ 0 h 417"/>
              <a:gd name="T28" fmla="*/ 0 w 627"/>
              <a:gd name="T29" fmla="*/ 0 h 417"/>
              <a:gd name="T30" fmla="*/ 0 w 627"/>
              <a:gd name="T31" fmla="*/ 0 h 417"/>
              <a:gd name="T32" fmla="*/ 0 w 627"/>
              <a:gd name="T33" fmla="*/ 0 h 417"/>
              <a:gd name="T34" fmla="*/ 0 w 627"/>
              <a:gd name="T35" fmla="*/ 0 h 417"/>
              <a:gd name="T36" fmla="*/ 0 w 627"/>
              <a:gd name="T37" fmla="*/ 0 h 417"/>
              <a:gd name="T38" fmla="*/ 0 w 627"/>
              <a:gd name="T39" fmla="*/ 0 h 417"/>
              <a:gd name="T40" fmla="*/ 0 w 627"/>
              <a:gd name="T41" fmla="*/ 0 h 417"/>
              <a:gd name="T42" fmla="*/ 0 w 627"/>
              <a:gd name="T43" fmla="*/ 0 h 417"/>
              <a:gd name="T44" fmla="*/ 0 w 627"/>
              <a:gd name="T45" fmla="*/ 0 h 417"/>
              <a:gd name="T46" fmla="*/ 0 w 627"/>
              <a:gd name="T47" fmla="*/ 0 h 417"/>
              <a:gd name="T48" fmla="*/ 0 w 627"/>
              <a:gd name="T49" fmla="*/ 0 h 417"/>
              <a:gd name="T50" fmla="*/ 0 w 627"/>
              <a:gd name="T51" fmla="*/ 0 h 417"/>
              <a:gd name="T52" fmla="*/ 0 w 627"/>
              <a:gd name="T53" fmla="*/ 0 h 417"/>
              <a:gd name="T54" fmla="*/ 0 w 627"/>
              <a:gd name="T55" fmla="*/ 0 h 417"/>
              <a:gd name="T56" fmla="*/ 0 w 627"/>
              <a:gd name="T57" fmla="*/ 0 h 417"/>
              <a:gd name="T58" fmla="*/ 0 w 627"/>
              <a:gd name="T59" fmla="*/ 0 h 417"/>
              <a:gd name="T60" fmla="*/ 0 w 627"/>
              <a:gd name="T61" fmla="*/ 0 h 41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27"/>
              <a:gd name="T94" fmla="*/ 0 h 417"/>
              <a:gd name="T95" fmla="*/ 627 w 627"/>
              <a:gd name="T96" fmla="*/ 417 h 41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27" h="417">
                <a:moveTo>
                  <a:pt x="135" y="30"/>
                </a:moveTo>
                <a:lnTo>
                  <a:pt x="104" y="59"/>
                </a:lnTo>
                <a:lnTo>
                  <a:pt x="69" y="133"/>
                </a:lnTo>
                <a:lnTo>
                  <a:pt x="44" y="173"/>
                </a:lnTo>
                <a:lnTo>
                  <a:pt x="0" y="206"/>
                </a:lnTo>
                <a:lnTo>
                  <a:pt x="63" y="221"/>
                </a:lnTo>
                <a:lnTo>
                  <a:pt x="111" y="213"/>
                </a:lnTo>
                <a:lnTo>
                  <a:pt x="147" y="237"/>
                </a:lnTo>
                <a:lnTo>
                  <a:pt x="225" y="257"/>
                </a:lnTo>
                <a:lnTo>
                  <a:pt x="242" y="308"/>
                </a:lnTo>
                <a:lnTo>
                  <a:pt x="250" y="360"/>
                </a:lnTo>
                <a:lnTo>
                  <a:pt x="278" y="386"/>
                </a:lnTo>
                <a:lnTo>
                  <a:pt x="305" y="383"/>
                </a:lnTo>
                <a:lnTo>
                  <a:pt x="336" y="417"/>
                </a:lnTo>
                <a:lnTo>
                  <a:pt x="383" y="380"/>
                </a:lnTo>
                <a:lnTo>
                  <a:pt x="419" y="372"/>
                </a:lnTo>
                <a:lnTo>
                  <a:pt x="471" y="329"/>
                </a:lnTo>
                <a:lnTo>
                  <a:pt x="522" y="314"/>
                </a:lnTo>
                <a:lnTo>
                  <a:pt x="613" y="269"/>
                </a:lnTo>
                <a:lnTo>
                  <a:pt x="627" y="240"/>
                </a:lnTo>
                <a:lnTo>
                  <a:pt x="588" y="219"/>
                </a:lnTo>
                <a:lnTo>
                  <a:pt x="498" y="260"/>
                </a:lnTo>
                <a:lnTo>
                  <a:pt x="458" y="227"/>
                </a:lnTo>
                <a:lnTo>
                  <a:pt x="461" y="152"/>
                </a:lnTo>
                <a:lnTo>
                  <a:pt x="432" y="128"/>
                </a:lnTo>
                <a:lnTo>
                  <a:pt x="404" y="18"/>
                </a:lnTo>
                <a:lnTo>
                  <a:pt x="275" y="12"/>
                </a:lnTo>
                <a:lnTo>
                  <a:pt x="251" y="32"/>
                </a:lnTo>
                <a:lnTo>
                  <a:pt x="227" y="9"/>
                </a:lnTo>
                <a:lnTo>
                  <a:pt x="179" y="0"/>
                </a:lnTo>
                <a:lnTo>
                  <a:pt x="135" y="30"/>
                </a:lnTo>
                <a:close/>
              </a:path>
            </a:pathLst>
          </a:custGeom>
          <a:solidFill>
            <a:srgbClr val="A95646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9E7C65CA-DF16-9C1D-FC83-EC8E230D8E45}"/>
              </a:ext>
            </a:extLst>
          </p:cNvPr>
          <p:cNvSpPr>
            <a:spLocks/>
          </p:cNvSpPr>
          <p:nvPr/>
        </p:nvSpPr>
        <p:spPr bwMode="auto">
          <a:xfrm>
            <a:off x="4105464" y="5029395"/>
            <a:ext cx="229646" cy="160359"/>
          </a:xfrm>
          <a:custGeom>
            <a:avLst/>
            <a:gdLst>
              <a:gd name="T0" fmla="*/ 2147483647 w 270"/>
              <a:gd name="T1" fmla="*/ 0 h 168"/>
              <a:gd name="T2" fmla="*/ 2147483647 w 270"/>
              <a:gd name="T3" fmla="*/ 2147483647 h 168"/>
              <a:gd name="T4" fmla="*/ 2147483647 w 270"/>
              <a:gd name="T5" fmla="*/ 2147483647 h 168"/>
              <a:gd name="T6" fmla="*/ 2147483647 w 270"/>
              <a:gd name="T7" fmla="*/ 2147483647 h 168"/>
              <a:gd name="T8" fmla="*/ 2147483647 w 270"/>
              <a:gd name="T9" fmla="*/ 2147483647 h 168"/>
              <a:gd name="T10" fmla="*/ 2147483647 w 270"/>
              <a:gd name="T11" fmla="*/ 2147483647 h 168"/>
              <a:gd name="T12" fmla="*/ 2147483647 w 270"/>
              <a:gd name="T13" fmla="*/ 2147483647 h 168"/>
              <a:gd name="T14" fmla="*/ 2147483647 w 270"/>
              <a:gd name="T15" fmla="*/ 2147483647 h 168"/>
              <a:gd name="T16" fmla="*/ 2147483647 w 270"/>
              <a:gd name="T17" fmla="*/ 2147483647 h 168"/>
              <a:gd name="T18" fmla="*/ 2147483647 w 270"/>
              <a:gd name="T19" fmla="*/ 2147483647 h 168"/>
              <a:gd name="T20" fmla="*/ 2147483647 w 270"/>
              <a:gd name="T21" fmla="*/ 2147483647 h 168"/>
              <a:gd name="T22" fmla="*/ 2147483647 w 270"/>
              <a:gd name="T23" fmla="*/ 2147483647 h 168"/>
              <a:gd name="T24" fmla="*/ 2147483647 w 270"/>
              <a:gd name="T25" fmla="*/ 2147483647 h 168"/>
              <a:gd name="T26" fmla="*/ 0 w 270"/>
              <a:gd name="T27" fmla="*/ 2147483647 h 168"/>
              <a:gd name="T28" fmla="*/ 2147483647 w 270"/>
              <a:gd name="T29" fmla="*/ 2147483647 h 168"/>
              <a:gd name="T30" fmla="*/ 2147483647 w 270"/>
              <a:gd name="T31" fmla="*/ 2147483647 h 168"/>
              <a:gd name="T32" fmla="*/ 2147483647 w 270"/>
              <a:gd name="T33" fmla="*/ 0 h 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0"/>
              <a:gd name="T52" fmla="*/ 0 h 168"/>
              <a:gd name="T53" fmla="*/ 270 w 270"/>
              <a:gd name="T54" fmla="*/ 168 h 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0" h="168">
                <a:moveTo>
                  <a:pt x="198" y="0"/>
                </a:moveTo>
                <a:lnTo>
                  <a:pt x="213" y="35"/>
                </a:lnTo>
                <a:lnTo>
                  <a:pt x="243" y="33"/>
                </a:lnTo>
                <a:lnTo>
                  <a:pt x="270" y="42"/>
                </a:lnTo>
                <a:lnTo>
                  <a:pt x="257" y="63"/>
                </a:lnTo>
                <a:lnTo>
                  <a:pt x="261" y="96"/>
                </a:lnTo>
                <a:lnTo>
                  <a:pt x="194" y="128"/>
                </a:lnTo>
                <a:lnTo>
                  <a:pt x="171" y="161"/>
                </a:lnTo>
                <a:lnTo>
                  <a:pt x="113" y="158"/>
                </a:lnTo>
                <a:lnTo>
                  <a:pt x="86" y="168"/>
                </a:lnTo>
                <a:lnTo>
                  <a:pt x="56" y="159"/>
                </a:lnTo>
                <a:lnTo>
                  <a:pt x="23" y="161"/>
                </a:lnTo>
                <a:lnTo>
                  <a:pt x="38" y="131"/>
                </a:lnTo>
                <a:lnTo>
                  <a:pt x="0" y="108"/>
                </a:lnTo>
                <a:lnTo>
                  <a:pt x="29" y="95"/>
                </a:lnTo>
                <a:lnTo>
                  <a:pt x="161" y="68"/>
                </a:lnTo>
                <a:lnTo>
                  <a:pt x="198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F4031182-0C18-50BD-49C1-5A1C63A06861}"/>
              </a:ext>
            </a:extLst>
          </p:cNvPr>
          <p:cNvSpPr>
            <a:spLocks/>
          </p:cNvSpPr>
          <p:nvPr/>
        </p:nvSpPr>
        <p:spPr bwMode="auto">
          <a:xfrm>
            <a:off x="4274240" y="4833756"/>
            <a:ext cx="157707" cy="237333"/>
          </a:xfrm>
          <a:custGeom>
            <a:avLst/>
            <a:gdLst>
              <a:gd name="T0" fmla="*/ 138 w 184"/>
              <a:gd name="T1" fmla="*/ 0 h 244"/>
              <a:gd name="T2" fmla="*/ 177 w 184"/>
              <a:gd name="T3" fmla="*/ 13 h 244"/>
              <a:gd name="T4" fmla="*/ 184 w 184"/>
              <a:gd name="T5" fmla="*/ 45 h 244"/>
              <a:gd name="T6" fmla="*/ 174 w 184"/>
              <a:gd name="T7" fmla="*/ 78 h 244"/>
              <a:gd name="T8" fmla="*/ 176 w 184"/>
              <a:gd name="T9" fmla="*/ 105 h 244"/>
              <a:gd name="T10" fmla="*/ 153 w 184"/>
              <a:gd name="T11" fmla="*/ 130 h 244"/>
              <a:gd name="T12" fmla="*/ 129 w 184"/>
              <a:gd name="T13" fmla="*/ 156 h 244"/>
              <a:gd name="T14" fmla="*/ 108 w 184"/>
              <a:gd name="T15" fmla="*/ 190 h 244"/>
              <a:gd name="T16" fmla="*/ 68 w 184"/>
              <a:gd name="T17" fmla="*/ 244 h 244"/>
              <a:gd name="T18" fmla="*/ 42 w 184"/>
              <a:gd name="T19" fmla="*/ 234 h 244"/>
              <a:gd name="T20" fmla="*/ 11 w 184"/>
              <a:gd name="T21" fmla="*/ 237 h 244"/>
              <a:gd name="T22" fmla="*/ 0 w 184"/>
              <a:gd name="T23" fmla="*/ 202 h 244"/>
              <a:gd name="T24" fmla="*/ 11 w 184"/>
              <a:gd name="T25" fmla="*/ 183 h 244"/>
              <a:gd name="T26" fmla="*/ 60 w 184"/>
              <a:gd name="T27" fmla="*/ 145 h 244"/>
              <a:gd name="T28" fmla="*/ 71 w 184"/>
              <a:gd name="T29" fmla="*/ 67 h 244"/>
              <a:gd name="T30" fmla="*/ 95 w 184"/>
              <a:gd name="T31" fmla="*/ 0 h 244"/>
              <a:gd name="T32" fmla="*/ 138 w 184"/>
              <a:gd name="T33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" h="244">
                <a:moveTo>
                  <a:pt x="138" y="0"/>
                </a:moveTo>
                <a:lnTo>
                  <a:pt x="177" y="13"/>
                </a:lnTo>
                <a:lnTo>
                  <a:pt x="184" y="45"/>
                </a:lnTo>
                <a:lnTo>
                  <a:pt x="174" y="78"/>
                </a:lnTo>
                <a:lnTo>
                  <a:pt x="176" y="105"/>
                </a:lnTo>
                <a:lnTo>
                  <a:pt x="153" y="130"/>
                </a:lnTo>
                <a:lnTo>
                  <a:pt x="129" y="156"/>
                </a:lnTo>
                <a:lnTo>
                  <a:pt x="108" y="190"/>
                </a:lnTo>
                <a:lnTo>
                  <a:pt x="68" y="244"/>
                </a:lnTo>
                <a:lnTo>
                  <a:pt x="42" y="234"/>
                </a:lnTo>
                <a:lnTo>
                  <a:pt x="11" y="237"/>
                </a:lnTo>
                <a:lnTo>
                  <a:pt x="0" y="202"/>
                </a:lnTo>
                <a:lnTo>
                  <a:pt x="11" y="183"/>
                </a:lnTo>
                <a:lnTo>
                  <a:pt x="60" y="145"/>
                </a:lnTo>
                <a:lnTo>
                  <a:pt x="71" y="67"/>
                </a:lnTo>
                <a:lnTo>
                  <a:pt x="95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B0F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5F890537-B54A-951A-21B2-E64459D2758F}"/>
              </a:ext>
            </a:extLst>
          </p:cNvPr>
          <p:cNvSpPr>
            <a:spLocks/>
          </p:cNvSpPr>
          <p:nvPr/>
        </p:nvSpPr>
        <p:spPr bwMode="auto">
          <a:xfrm>
            <a:off x="4025227" y="4115343"/>
            <a:ext cx="564430" cy="731240"/>
          </a:xfrm>
          <a:custGeom>
            <a:avLst/>
            <a:gdLst>
              <a:gd name="T0" fmla="*/ 0 w 663"/>
              <a:gd name="T1" fmla="*/ 0 h 768"/>
              <a:gd name="T2" fmla="*/ 0 w 663"/>
              <a:gd name="T3" fmla="*/ 0 h 768"/>
              <a:gd name="T4" fmla="*/ 0 w 663"/>
              <a:gd name="T5" fmla="*/ 0 h 768"/>
              <a:gd name="T6" fmla="*/ 0 w 663"/>
              <a:gd name="T7" fmla="*/ 0 h 768"/>
              <a:gd name="T8" fmla="*/ 0 w 663"/>
              <a:gd name="T9" fmla="*/ 0 h 768"/>
              <a:gd name="T10" fmla="*/ 0 w 663"/>
              <a:gd name="T11" fmla="*/ 0 h 768"/>
              <a:gd name="T12" fmla="*/ 0 w 663"/>
              <a:gd name="T13" fmla="*/ 0 h 768"/>
              <a:gd name="T14" fmla="*/ 0 w 663"/>
              <a:gd name="T15" fmla="*/ 0 h 768"/>
              <a:gd name="T16" fmla="*/ 0 w 663"/>
              <a:gd name="T17" fmla="*/ 0 h 768"/>
              <a:gd name="T18" fmla="*/ 0 w 663"/>
              <a:gd name="T19" fmla="*/ 0 h 768"/>
              <a:gd name="T20" fmla="*/ 0 w 663"/>
              <a:gd name="T21" fmla="*/ 0 h 768"/>
              <a:gd name="T22" fmla="*/ 0 w 663"/>
              <a:gd name="T23" fmla="*/ 0 h 768"/>
              <a:gd name="T24" fmla="*/ 0 w 663"/>
              <a:gd name="T25" fmla="*/ 0 h 768"/>
              <a:gd name="T26" fmla="*/ 0 w 663"/>
              <a:gd name="T27" fmla="*/ 0 h 768"/>
              <a:gd name="T28" fmla="*/ 0 w 663"/>
              <a:gd name="T29" fmla="*/ 0 h 768"/>
              <a:gd name="T30" fmla="*/ 0 w 663"/>
              <a:gd name="T31" fmla="*/ 0 h 768"/>
              <a:gd name="T32" fmla="*/ 0 w 663"/>
              <a:gd name="T33" fmla="*/ 0 h 768"/>
              <a:gd name="T34" fmla="*/ 0 w 663"/>
              <a:gd name="T35" fmla="*/ 0 h 768"/>
              <a:gd name="T36" fmla="*/ 0 w 663"/>
              <a:gd name="T37" fmla="*/ 0 h 768"/>
              <a:gd name="T38" fmla="*/ 0 w 663"/>
              <a:gd name="T39" fmla="*/ 0 h 768"/>
              <a:gd name="T40" fmla="*/ 0 w 663"/>
              <a:gd name="T41" fmla="*/ 0 h 768"/>
              <a:gd name="T42" fmla="*/ 0 w 663"/>
              <a:gd name="T43" fmla="*/ 0 h 768"/>
              <a:gd name="T44" fmla="*/ 0 w 663"/>
              <a:gd name="T45" fmla="*/ 0 h 768"/>
              <a:gd name="T46" fmla="*/ 0 w 663"/>
              <a:gd name="T47" fmla="*/ 0 h 768"/>
              <a:gd name="T48" fmla="*/ 0 w 663"/>
              <a:gd name="T49" fmla="*/ 0 h 768"/>
              <a:gd name="T50" fmla="*/ 0 w 663"/>
              <a:gd name="T51" fmla="*/ 0 h 768"/>
              <a:gd name="T52" fmla="*/ 0 w 663"/>
              <a:gd name="T53" fmla="*/ 0 h 768"/>
              <a:gd name="T54" fmla="*/ 0 w 663"/>
              <a:gd name="T55" fmla="*/ 0 h 768"/>
              <a:gd name="T56" fmla="*/ 0 w 663"/>
              <a:gd name="T57" fmla="*/ 0 h 768"/>
              <a:gd name="T58" fmla="*/ 0 w 663"/>
              <a:gd name="T59" fmla="*/ 0 h 768"/>
              <a:gd name="T60" fmla="*/ 0 w 663"/>
              <a:gd name="T61" fmla="*/ 0 h 768"/>
              <a:gd name="T62" fmla="*/ 0 w 663"/>
              <a:gd name="T63" fmla="*/ 0 h 768"/>
              <a:gd name="T64" fmla="*/ 0 w 663"/>
              <a:gd name="T65" fmla="*/ 0 h 768"/>
              <a:gd name="T66" fmla="*/ 0 w 663"/>
              <a:gd name="T67" fmla="*/ 0 h 768"/>
              <a:gd name="T68" fmla="*/ 0 w 663"/>
              <a:gd name="T69" fmla="*/ 0 h 768"/>
              <a:gd name="T70" fmla="*/ 0 w 663"/>
              <a:gd name="T71" fmla="*/ 0 h 768"/>
              <a:gd name="T72" fmla="*/ 0 w 663"/>
              <a:gd name="T73" fmla="*/ 0 h 768"/>
              <a:gd name="T74" fmla="*/ 0 w 663"/>
              <a:gd name="T75" fmla="*/ 0 h 768"/>
              <a:gd name="T76" fmla="*/ 0 w 663"/>
              <a:gd name="T77" fmla="*/ 0 h 768"/>
              <a:gd name="T78" fmla="*/ 0 w 663"/>
              <a:gd name="T79" fmla="*/ 0 h 768"/>
              <a:gd name="T80" fmla="*/ 0 w 663"/>
              <a:gd name="T81" fmla="*/ 0 h 768"/>
              <a:gd name="T82" fmla="*/ 0 w 663"/>
              <a:gd name="T83" fmla="*/ 0 h 768"/>
              <a:gd name="T84" fmla="*/ 0 w 663"/>
              <a:gd name="T85" fmla="*/ 0 h 768"/>
              <a:gd name="T86" fmla="*/ 0 w 663"/>
              <a:gd name="T87" fmla="*/ 0 h 768"/>
              <a:gd name="T88" fmla="*/ 0 w 663"/>
              <a:gd name="T89" fmla="*/ 0 h 768"/>
              <a:gd name="T90" fmla="*/ 0 w 663"/>
              <a:gd name="T91" fmla="*/ 0 h 768"/>
              <a:gd name="T92" fmla="*/ 0 w 663"/>
              <a:gd name="T93" fmla="*/ 0 h 768"/>
              <a:gd name="T94" fmla="*/ 0 w 663"/>
              <a:gd name="T95" fmla="*/ 0 h 768"/>
              <a:gd name="T96" fmla="*/ 0 w 663"/>
              <a:gd name="T97" fmla="*/ 0 h 768"/>
              <a:gd name="T98" fmla="*/ 0 w 663"/>
              <a:gd name="T99" fmla="*/ 0 h 768"/>
              <a:gd name="T100" fmla="*/ 0 w 663"/>
              <a:gd name="T101" fmla="*/ 0 h 768"/>
              <a:gd name="T102" fmla="*/ 0 w 663"/>
              <a:gd name="T103" fmla="*/ 0 h 768"/>
              <a:gd name="T104" fmla="*/ 0 w 663"/>
              <a:gd name="T105" fmla="*/ 0 h 768"/>
              <a:gd name="T106" fmla="*/ 0 w 663"/>
              <a:gd name="T107" fmla="*/ 0 h 768"/>
              <a:gd name="T108" fmla="*/ 0 w 663"/>
              <a:gd name="T109" fmla="*/ 0 h 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63"/>
              <a:gd name="T166" fmla="*/ 0 h 768"/>
              <a:gd name="T167" fmla="*/ 663 w 663"/>
              <a:gd name="T168" fmla="*/ 768 h 76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63" h="768">
                <a:moveTo>
                  <a:pt x="25" y="483"/>
                </a:moveTo>
                <a:lnTo>
                  <a:pt x="70" y="483"/>
                </a:lnTo>
                <a:lnTo>
                  <a:pt x="139" y="434"/>
                </a:lnTo>
                <a:lnTo>
                  <a:pt x="207" y="482"/>
                </a:lnTo>
                <a:lnTo>
                  <a:pt x="252" y="482"/>
                </a:lnTo>
                <a:lnTo>
                  <a:pt x="297" y="527"/>
                </a:lnTo>
                <a:lnTo>
                  <a:pt x="340" y="525"/>
                </a:lnTo>
                <a:lnTo>
                  <a:pt x="388" y="575"/>
                </a:lnTo>
                <a:lnTo>
                  <a:pt x="432" y="575"/>
                </a:lnTo>
                <a:lnTo>
                  <a:pt x="478" y="617"/>
                </a:lnTo>
                <a:lnTo>
                  <a:pt x="412" y="695"/>
                </a:lnTo>
                <a:lnTo>
                  <a:pt x="432" y="753"/>
                </a:lnTo>
                <a:lnTo>
                  <a:pt x="469" y="768"/>
                </a:lnTo>
                <a:lnTo>
                  <a:pt x="502" y="732"/>
                </a:lnTo>
                <a:lnTo>
                  <a:pt x="514" y="677"/>
                </a:lnTo>
                <a:lnTo>
                  <a:pt x="522" y="635"/>
                </a:lnTo>
                <a:lnTo>
                  <a:pt x="547" y="605"/>
                </a:lnTo>
                <a:lnTo>
                  <a:pt x="544" y="528"/>
                </a:lnTo>
                <a:lnTo>
                  <a:pt x="547" y="459"/>
                </a:lnTo>
                <a:lnTo>
                  <a:pt x="525" y="429"/>
                </a:lnTo>
                <a:lnTo>
                  <a:pt x="550" y="416"/>
                </a:lnTo>
                <a:lnTo>
                  <a:pt x="546" y="377"/>
                </a:lnTo>
                <a:lnTo>
                  <a:pt x="565" y="347"/>
                </a:lnTo>
                <a:lnTo>
                  <a:pt x="592" y="366"/>
                </a:lnTo>
                <a:lnTo>
                  <a:pt x="630" y="332"/>
                </a:lnTo>
                <a:lnTo>
                  <a:pt x="660" y="301"/>
                </a:lnTo>
                <a:lnTo>
                  <a:pt x="663" y="258"/>
                </a:lnTo>
                <a:lnTo>
                  <a:pt x="637" y="227"/>
                </a:lnTo>
                <a:lnTo>
                  <a:pt x="624" y="186"/>
                </a:lnTo>
                <a:lnTo>
                  <a:pt x="654" y="170"/>
                </a:lnTo>
                <a:lnTo>
                  <a:pt x="645" y="111"/>
                </a:lnTo>
                <a:lnTo>
                  <a:pt x="616" y="80"/>
                </a:lnTo>
                <a:lnTo>
                  <a:pt x="597" y="33"/>
                </a:lnTo>
                <a:lnTo>
                  <a:pt x="570" y="35"/>
                </a:lnTo>
                <a:lnTo>
                  <a:pt x="537" y="0"/>
                </a:lnTo>
                <a:lnTo>
                  <a:pt x="456" y="74"/>
                </a:lnTo>
                <a:lnTo>
                  <a:pt x="435" y="78"/>
                </a:lnTo>
                <a:lnTo>
                  <a:pt x="421" y="29"/>
                </a:lnTo>
                <a:lnTo>
                  <a:pt x="394" y="14"/>
                </a:lnTo>
                <a:lnTo>
                  <a:pt x="354" y="60"/>
                </a:lnTo>
                <a:lnTo>
                  <a:pt x="328" y="54"/>
                </a:lnTo>
                <a:lnTo>
                  <a:pt x="297" y="78"/>
                </a:lnTo>
                <a:lnTo>
                  <a:pt x="237" y="51"/>
                </a:lnTo>
                <a:lnTo>
                  <a:pt x="204" y="77"/>
                </a:lnTo>
                <a:lnTo>
                  <a:pt x="226" y="101"/>
                </a:lnTo>
                <a:lnTo>
                  <a:pt x="189" y="155"/>
                </a:lnTo>
                <a:lnTo>
                  <a:pt x="159" y="152"/>
                </a:lnTo>
                <a:lnTo>
                  <a:pt x="117" y="186"/>
                </a:lnTo>
                <a:lnTo>
                  <a:pt x="79" y="155"/>
                </a:lnTo>
                <a:lnTo>
                  <a:pt x="60" y="120"/>
                </a:lnTo>
                <a:lnTo>
                  <a:pt x="0" y="204"/>
                </a:lnTo>
                <a:lnTo>
                  <a:pt x="36" y="258"/>
                </a:lnTo>
                <a:lnTo>
                  <a:pt x="18" y="291"/>
                </a:lnTo>
                <a:lnTo>
                  <a:pt x="15" y="389"/>
                </a:lnTo>
                <a:lnTo>
                  <a:pt x="25" y="483"/>
                </a:lnTo>
                <a:close/>
              </a:path>
            </a:pathLst>
          </a:custGeom>
          <a:solidFill>
            <a:srgbClr val="65484D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8D38C53C-B641-2C97-DE76-4332B761E1C6}"/>
              </a:ext>
            </a:extLst>
          </p:cNvPr>
          <p:cNvSpPr>
            <a:spLocks/>
          </p:cNvSpPr>
          <p:nvPr/>
        </p:nvSpPr>
        <p:spPr bwMode="auto">
          <a:xfrm>
            <a:off x="3499533" y="5122403"/>
            <a:ext cx="384587" cy="314306"/>
          </a:xfrm>
          <a:custGeom>
            <a:avLst/>
            <a:gdLst>
              <a:gd name="T0" fmla="*/ 0 w 449"/>
              <a:gd name="T1" fmla="*/ 0 h 329"/>
              <a:gd name="T2" fmla="*/ 0 w 449"/>
              <a:gd name="T3" fmla="*/ 0 h 329"/>
              <a:gd name="T4" fmla="*/ 0 w 449"/>
              <a:gd name="T5" fmla="*/ 0 h 329"/>
              <a:gd name="T6" fmla="*/ 0 w 449"/>
              <a:gd name="T7" fmla="*/ 0 h 329"/>
              <a:gd name="T8" fmla="*/ 0 w 449"/>
              <a:gd name="T9" fmla="*/ 0 h 329"/>
              <a:gd name="T10" fmla="*/ 0 w 449"/>
              <a:gd name="T11" fmla="*/ 0 h 329"/>
              <a:gd name="T12" fmla="*/ 0 w 449"/>
              <a:gd name="T13" fmla="*/ 0 h 329"/>
              <a:gd name="T14" fmla="*/ 0 w 449"/>
              <a:gd name="T15" fmla="*/ 0 h 329"/>
              <a:gd name="T16" fmla="*/ 0 w 449"/>
              <a:gd name="T17" fmla="*/ 0 h 329"/>
              <a:gd name="T18" fmla="*/ 0 w 449"/>
              <a:gd name="T19" fmla="*/ 0 h 329"/>
              <a:gd name="T20" fmla="*/ 0 w 449"/>
              <a:gd name="T21" fmla="*/ 0 h 329"/>
              <a:gd name="T22" fmla="*/ 0 w 449"/>
              <a:gd name="T23" fmla="*/ 0 h 329"/>
              <a:gd name="T24" fmla="*/ 0 w 449"/>
              <a:gd name="T25" fmla="*/ 0 h 329"/>
              <a:gd name="T26" fmla="*/ 0 w 449"/>
              <a:gd name="T27" fmla="*/ 0 h 329"/>
              <a:gd name="T28" fmla="*/ 0 w 449"/>
              <a:gd name="T29" fmla="*/ 0 h 329"/>
              <a:gd name="T30" fmla="*/ 0 w 449"/>
              <a:gd name="T31" fmla="*/ 0 h 329"/>
              <a:gd name="T32" fmla="*/ 0 w 449"/>
              <a:gd name="T33" fmla="*/ 0 h 329"/>
              <a:gd name="T34" fmla="*/ 0 w 449"/>
              <a:gd name="T35" fmla="*/ 0 h 329"/>
              <a:gd name="T36" fmla="*/ 0 w 449"/>
              <a:gd name="T37" fmla="*/ 0 h 329"/>
              <a:gd name="T38" fmla="*/ 0 w 449"/>
              <a:gd name="T39" fmla="*/ 0 h 329"/>
              <a:gd name="T40" fmla="*/ 0 w 449"/>
              <a:gd name="T41" fmla="*/ 0 h 329"/>
              <a:gd name="T42" fmla="*/ 0 w 449"/>
              <a:gd name="T43" fmla="*/ 0 h 329"/>
              <a:gd name="T44" fmla="*/ 0 w 449"/>
              <a:gd name="T45" fmla="*/ 0 h 329"/>
              <a:gd name="T46" fmla="*/ 0 w 449"/>
              <a:gd name="T47" fmla="*/ 0 h 329"/>
              <a:gd name="T48" fmla="*/ 0 w 449"/>
              <a:gd name="T49" fmla="*/ 0 h 329"/>
              <a:gd name="T50" fmla="*/ 0 w 449"/>
              <a:gd name="T51" fmla="*/ 0 h 329"/>
              <a:gd name="T52" fmla="*/ 0 w 449"/>
              <a:gd name="T53" fmla="*/ 0 h 329"/>
              <a:gd name="T54" fmla="*/ 0 w 449"/>
              <a:gd name="T55" fmla="*/ 0 h 3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9"/>
              <a:gd name="T85" fmla="*/ 0 h 329"/>
              <a:gd name="T86" fmla="*/ 449 w 449"/>
              <a:gd name="T87" fmla="*/ 329 h 3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9" h="329">
                <a:moveTo>
                  <a:pt x="110" y="0"/>
                </a:moveTo>
                <a:lnTo>
                  <a:pt x="45" y="62"/>
                </a:lnTo>
                <a:lnTo>
                  <a:pt x="23" y="111"/>
                </a:lnTo>
                <a:lnTo>
                  <a:pt x="19" y="155"/>
                </a:lnTo>
                <a:lnTo>
                  <a:pt x="0" y="198"/>
                </a:lnTo>
                <a:lnTo>
                  <a:pt x="2" y="242"/>
                </a:lnTo>
                <a:lnTo>
                  <a:pt x="40" y="236"/>
                </a:lnTo>
                <a:lnTo>
                  <a:pt x="58" y="255"/>
                </a:lnTo>
                <a:lnTo>
                  <a:pt x="55" y="288"/>
                </a:lnTo>
                <a:lnTo>
                  <a:pt x="91" y="289"/>
                </a:lnTo>
                <a:lnTo>
                  <a:pt x="178" y="315"/>
                </a:lnTo>
                <a:lnTo>
                  <a:pt x="223" y="329"/>
                </a:lnTo>
                <a:lnTo>
                  <a:pt x="280" y="269"/>
                </a:lnTo>
                <a:lnTo>
                  <a:pt x="349" y="287"/>
                </a:lnTo>
                <a:lnTo>
                  <a:pt x="373" y="264"/>
                </a:lnTo>
                <a:lnTo>
                  <a:pt x="407" y="281"/>
                </a:lnTo>
                <a:lnTo>
                  <a:pt x="421" y="230"/>
                </a:lnTo>
                <a:lnTo>
                  <a:pt x="449" y="231"/>
                </a:lnTo>
                <a:lnTo>
                  <a:pt x="449" y="209"/>
                </a:lnTo>
                <a:lnTo>
                  <a:pt x="419" y="176"/>
                </a:lnTo>
                <a:lnTo>
                  <a:pt x="391" y="180"/>
                </a:lnTo>
                <a:lnTo>
                  <a:pt x="361" y="153"/>
                </a:lnTo>
                <a:lnTo>
                  <a:pt x="352" y="96"/>
                </a:lnTo>
                <a:lnTo>
                  <a:pt x="337" y="50"/>
                </a:lnTo>
                <a:lnTo>
                  <a:pt x="257" y="27"/>
                </a:lnTo>
                <a:lnTo>
                  <a:pt x="224" y="5"/>
                </a:lnTo>
                <a:lnTo>
                  <a:pt x="175" y="15"/>
                </a:lnTo>
                <a:lnTo>
                  <a:pt x="110" y="0"/>
                </a:lnTo>
                <a:close/>
              </a:path>
            </a:pathLst>
          </a:custGeom>
          <a:solidFill>
            <a:srgbClr val="B4696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5BB4453A-B416-5A36-54EB-84D60BF61734}"/>
              </a:ext>
            </a:extLst>
          </p:cNvPr>
          <p:cNvSpPr>
            <a:spLocks/>
          </p:cNvSpPr>
          <p:nvPr/>
        </p:nvSpPr>
        <p:spPr bwMode="auto">
          <a:xfrm>
            <a:off x="3275421" y="4734332"/>
            <a:ext cx="448223" cy="490700"/>
          </a:xfrm>
          <a:custGeom>
            <a:avLst/>
            <a:gdLst>
              <a:gd name="T0" fmla="*/ 524 w 524"/>
              <a:gd name="T1" fmla="*/ 169 h 517"/>
              <a:gd name="T2" fmla="*/ 512 w 524"/>
              <a:gd name="T3" fmla="*/ 228 h 517"/>
              <a:gd name="T4" fmla="*/ 479 w 524"/>
              <a:gd name="T5" fmla="*/ 261 h 517"/>
              <a:gd name="T6" fmla="*/ 449 w 524"/>
              <a:gd name="T7" fmla="*/ 322 h 517"/>
              <a:gd name="T8" fmla="*/ 420 w 524"/>
              <a:gd name="T9" fmla="*/ 373 h 517"/>
              <a:gd name="T10" fmla="*/ 374 w 524"/>
              <a:gd name="T11" fmla="*/ 408 h 517"/>
              <a:gd name="T12" fmla="*/ 306 w 524"/>
              <a:gd name="T13" fmla="*/ 471 h 517"/>
              <a:gd name="T14" fmla="*/ 284 w 524"/>
              <a:gd name="T15" fmla="*/ 517 h 517"/>
              <a:gd name="T16" fmla="*/ 266 w 524"/>
              <a:gd name="T17" fmla="*/ 499 h 517"/>
              <a:gd name="T18" fmla="*/ 228 w 524"/>
              <a:gd name="T19" fmla="*/ 502 h 517"/>
              <a:gd name="T20" fmla="*/ 201 w 524"/>
              <a:gd name="T21" fmla="*/ 486 h 517"/>
              <a:gd name="T22" fmla="*/ 186 w 524"/>
              <a:gd name="T23" fmla="*/ 442 h 517"/>
              <a:gd name="T24" fmla="*/ 191 w 524"/>
              <a:gd name="T25" fmla="*/ 399 h 517"/>
              <a:gd name="T26" fmla="*/ 165 w 524"/>
              <a:gd name="T27" fmla="*/ 367 h 517"/>
              <a:gd name="T28" fmla="*/ 135 w 524"/>
              <a:gd name="T29" fmla="*/ 367 h 517"/>
              <a:gd name="T30" fmla="*/ 105 w 524"/>
              <a:gd name="T31" fmla="*/ 387 h 517"/>
              <a:gd name="T32" fmla="*/ 51 w 524"/>
              <a:gd name="T33" fmla="*/ 385 h 517"/>
              <a:gd name="T34" fmla="*/ 24 w 524"/>
              <a:gd name="T35" fmla="*/ 366 h 517"/>
              <a:gd name="T36" fmla="*/ 35 w 524"/>
              <a:gd name="T37" fmla="*/ 289 h 517"/>
              <a:gd name="T38" fmla="*/ 0 w 524"/>
              <a:gd name="T39" fmla="*/ 238 h 517"/>
              <a:gd name="T40" fmla="*/ 29 w 524"/>
              <a:gd name="T41" fmla="*/ 214 h 517"/>
              <a:gd name="T42" fmla="*/ 14 w 524"/>
              <a:gd name="T43" fmla="*/ 189 h 517"/>
              <a:gd name="T44" fmla="*/ 42 w 524"/>
              <a:gd name="T45" fmla="*/ 132 h 517"/>
              <a:gd name="T46" fmla="*/ 54 w 524"/>
              <a:gd name="T47" fmla="*/ 57 h 517"/>
              <a:gd name="T48" fmla="*/ 104 w 524"/>
              <a:gd name="T49" fmla="*/ 3 h 517"/>
              <a:gd name="T50" fmla="*/ 179 w 524"/>
              <a:gd name="T51" fmla="*/ 3 h 517"/>
              <a:gd name="T52" fmla="*/ 225 w 524"/>
              <a:gd name="T53" fmla="*/ 37 h 517"/>
              <a:gd name="T54" fmla="*/ 251 w 524"/>
              <a:gd name="T55" fmla="*/ 18 h 517"/>
              <a:gd name="T56" fmla="*/ 284 w 524"/>
              <a:gd name="T57" fmla="*/ 27 h 517"/>
              <a:gd name="T58" fmla="*/ 311 w 524"/>
              <a:gd name="T59" fmla="*/ 0 h 517"/>
              <a:gd name="T60" fmla="*/ 330 w 524"/>
              <a:gd name="T61" fmla="*/ 15 h 517"/>
              <a:gd name="T62" fmla="*/ 320 w 524"/>
              <a:gd name="T63" fmla="*/ 40 h 517"/>
              <a:gd name="T64" fmla="*/ 339 w 524"/>
              <a:gd name="T65" fmla="*/ 63 h 517"/>
              <a:gd name="T66" fmla="*/ 363 w 524"/>
              <a:gd name="T67" fmla="*/ 54 h 517"/>
              <a:gd name="T68" fmla="*/ 392 w 524"/>
              <a:gd name="T69" fmla="*/ 88 h 517"/>
              <a:gd name="T70" fmla="*/ 389 w 524"/>
              <a:gd name="T71" fmla="*/ 114 h 517"/>
              <a:gd name="T72" fmla="*/ 414 w 524"/>
              <a:gd name="T73" fmla="*/ 108 h 517"/>
              <a:gd name="T74" fmla="*/ 444 w 524"/>
              <a:gd name="T75" fmla="*/ 127 h 517"/>
              <a:gd name="T76" fmla="*/ 482 w 524"/>
              <a:gd name="T77" fmla="*/ 148 h 517"/>
              <a:gd name="T78" fmla="*/ 524 w 524"/>
              <a:gd name="T79" fmla="*/ 169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4" h="517">
                <a:moveTo>
                  <a:pt x="524" y="169"/>
                </a:moveTo>
                <a:lnTo>
                  <a:pt x="512" y="228"/>
                </a:lnTo>
                <a:lnTo>
                  <a:pt x="479" y="261"/>
                </a:lnTo>
                <a:lnTo>
                  <a:pt x="449" y="322"/>
                </a:lnTo>
                <a:lnTo>
                  <a:pt x="420" y="373"/>
                </a:lnTo>
                <a:lnTo>
                  <a:pt x="374" y="408"/>
                </a:lnTo>
                <a:lnTo>
                  <a:pt x="306" y="471"/>
                </a:lnTo>
                <a:lnTo>
                  <a:pt x="284" y="517"/>
                </a:lnTo>
                <a:lnTo>
                  <a:pt x="266" y="499"/>
                </a:lnTo>
                <a:lnTo>
                  <a:pt x="228" y="502"/>
                </a:lnTo>
                <a:lnTo>
                  <a:pt x="201" y="486"/>
                </a:lnTo>
                <a:lnTo>
                  <a:pt x="186" y="442"/>
                </a:lnTo>
                <a:lnTo>
                  <a:pt x="191" y="399"/>
                </a:lnTo>
                <a:lnTo>
                  <a:pt x="165" y="367"/>
                </a:lnTo>
                <a:lnTo>
                  <a:pt x="135" y="367"/>
                </a:lnTo>
                <a:lnTo>
                  <a:pt x="105" y="387"/>
                </a:lnTo>
                <a:lnTo>
                  <a:pt x="51" y="385"/>
                </a:lnTo>
                <a:lnTo>
                  <a:pt x="24" y="366"/>
                </a:lnTo>
                <a:lnTo>
                  <a:pt x="35" y="289"/>
                </a:lnTo>
                <a:lnTo>
                  <a:pt x="0" y="238"/>
                </a:lnTo>
                <a:lnTo>
                  <a:pt x="29" y="214"/>
                </a:lnTo>
                <a:lnTo>
                  <a:pt x="14" y="189"/>
                </a:lnTo>
                <a:lnTo>
                  <a:pt x="42" y="132"/>
                </a:lnTo>
                <a:lnTo>
                  <a:pt x="54" y="57"/>
                </a:lnTo>
                <a:lnTo>
                  <a:pt x="104" y="3"/>
                </a:lnTo>
                <a:lnTo>
                  <a:pt x="179" y="3"/>
                </a:lnTo>
                <a:lnTo>
                  <a:pt x="225" y="37"/>
                </a:lnTo>
                <a:lnTo>
                  <a:pt x="251" y="18"/>
                </a:lnTo>
                <a:lnTo>
                  <a:pt x="284" y="27"/>
                </a:lnTo>
                <a:lnTo>
                  <a:pt x="311" y="0"/>
                </a:lnTo>
                <a:lnTo>
                  <a:pt x="330" y="15"/>
                </a:lnTo>
                <a:lnTo>
                  <a:pt x="320" y="40"/>
                </a:lnTo>
                <a:lnTo>
                  <a:pt x="339" y="63"/>
                </a:lnTo>
                <a:lnTo>
                  <a:pt x="363" y="54"/>
                </a:lnTo>
                <a:lnTo>
                  <a:pt x="392" y="88"/>
                </a:lnTo>
                <a:lnTo>
                  <a:pt x="389" y="114"/>
                </a:lnTo>
                <a:lnTo>
                  <a:pt x="414" y="108"/>
                </a:lnTo>
                <a:lnTo>
                  <a:pt x="444" y="127"/>
                </a:lnTo>
                <a:lnTo>
                  <a:pt x="482" y="148"/>
                </a:lnTo>
                <a:lnTo>
                  <a:pt x="524" y="169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14">
            <a:extLst>
              <a:ext uri="{FF2B5EF4-FFF2-40B4-BE49-F238E27FC236}">
                <a16:creationId xmlns:a16="http://schemas.microsoft.com/office/drawing/2014/main" id="{0CFBCE76-816A-0E59-A58D-A391810B03B6}"/>
              </a:ext>
            </a:extLst>
          </p:cNvPr>
          <p:cNvSpPr>
            <a:spLocks/>
          </p:cNvSpPr>
          <p:nvPr/>
        </p:nvSpPr>
        <p:spPr bwMode="auto">
          <a:xfrm>
            <a:off x="3541035" y="5372563"/>
            <a:ext cx="309882" cy="262990"/>
          </a:xfrm>
          <a:custGeom>
            <a:avLst/>
            <a:gdLst>
              <a:gd name="T0" fmla="*/ 6 w 360"/>
              <a:gd name="T1" fmla="*/ 27 h 276"/>
              <a:gd name="T2" fmla="*/ 0 w 360"/>
              <a:gd name="T3" fmla="*/ 93 h 276"/>
              <a:gd name="T4" fmla="*/ 45 w 360"/>
              <a:gd name="T5" fmla="*/ 99 h 276"/>
              <a:gd name="T6" fmla="*/ 76 w 360"/>
              <a:gd name="T7" fmla="*/ 113 h 276"/>
              <a:gd name="T8" fmla="*/ 111 w 360"/>
              <a:gd name="T9" fmla="*/ 108 h 276"/>
              <a:gd name="T10" fmla="*/ 133 w 360"/>
              <a:gd name="T11" fmla="*/ 118 h 276"/>
              <a:gd name="T12" fmla="*/ 174 w 360"/>
              <a:gd name="T13" fmla="*/ 131 h 276"/>
              <a:gd name="T14" fmla="*/ 193 w 360"/>
              <a:gd name="T15" fmla="*/ 168 h 276"/>
              <a:gd name="T16" fmla="*/ 240 w 360"/>
              <a:gd name="T17" fmla="*/ 201 h 276"/>
              <a:gd name="T18" fmla="*/ 269 w 360"/>
              <a:gd name="T19" fmla="*/ 209 h 276"/>
              <a:gd name="T20" fmla="*/ 250 w 360"/>
              <a:gd name="T21" fmla="*/ 257 h 276"/>
              <a:gd name="T22" fmla="*/ 267 w 360"/>
              <a:gd name="T23" fmla="*/ 276 h 276"/>
              <a:gd name="T24" fmla="*/ 325 w 360"/>
              <a:gd name="T25" fmla="*/ 222 h 276"/>
              <a:gd name="T26" fmla="*/ 354 w 360"/>
              <a:gd name="T27" fmla="*/ 192 h 276"/>
              <a:gd name="T28" fmla="*/ 346 w 360"/>
              <a:gd name="T29" fmla="*/ 129 h 276"/>
              <a:gd name="T30" fmla="*/ 360 w 360"/>
              <a:gd name="T31" fmla="*/ 96 h 276"/>
              <a:gd name="T32" fmla="*/ 345 w 360"/>
              <a:gd name="T33" fmla="*/ 50 h 276"/>
              <a:gd name="T34" fmla="*/ 360 w 360"/>
              <a:gd name="T35" fmla="*/ 23 h 276"/>
              <a:gd name="T36" fmla="*/ 324 w 360"/>
              <a:gd name="T37" fmla="*/ 0 h 276"/>
              <a:gd name="T38" fmla="*/ 301 w 360"/>
              <a:gd name="T39" fmla="*/ 27 h 276"/>
              <a:gd name="T40" fmla="*/ 228 w 360"/>
              <a:gd name="T41" fmla="*/ 8 h 276"/>
              <a:gd name="T42" fmla="*/ 172 w 360"/>
              <a:gd name="T43" fmla="*/ 68 h 276"/>
              <a:gd name="T44" fmla="*/ 40 w 360"/>
              <a:gd name="T45" fmla="*/ 26 h 276"/>
              <a:gd name="T46" fmla="*/ 6 w 360"/>
              <a:gd name="T47" fmla="*/ 27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276">
                <a:moveTo>
                  <a:pt x="6" y="27"/>
                </a:moveTo>
                <a:lnTo>
                  <a:pt x="0" y="93"/>
                </a:lnTo>
                <a:lnTo>
                  <a:pt x="45" y="99"/>
                </a:lnTo>
                <a:lnTo>
                  <a:pt x="76" y="113"/>
                </a:lnTo>
                <a:lnTo>
                  <a:pt x="111" y="108"/>
                </a:lnTo>
                <a:lnTo>
                  <a:pt x="133" y="118"/>
                </a:lnTo>
                <a:lnTo>
                  <a:pt x="174" y="131"/>
                </a:lnTo>
                <a:lnTo>
                  <a:pt x="193" y="168"/>
                </a:lnTo>
                <a:lnTo>
                  <a:pt x="240" y="201"/>
                </a:lnTo>
                <a:lnTo>
                  <a:pt x="269" y="209"/>
                </a:lnTo>
                <a:lnTo>
                  <a:pt x="250" y="257"/>
                </a:lnTo>
                <a:lnTo>
                  <a:pt x="267" y="276"/>
                </a:lnTo>
                <a:lnTo>
                  <a:pt x="325" y="222"/>
                </a:lnTo>
                <a:lnTo>
                  <a:pt x="354" y="192"/>
                </a:lnTo>
                <a:lnTo>
                  <a:pt x="346" y="129"/>
                </a:lnTo>
                <a:lnTo>
                  <a:pt x="360" y="96"/>
                </a:lnTo>
                <a:lnTo>
                  <a:pt x="345" y="50"/>
                </a:lnTo>
                <a:lnTo>
                  <a:pt x="360" y="23"/>
                </a:lnTo>
                <a:lnTo>
                  <a:pt x="324" y="0"/>
                </a:lnTo>
                <a:lnTo>
                  <a:pt x="301" y="27"/>
                </a:lnTo>
                <a:lnTo>
                  <a:pt x="228" y="8"/>
                </a:lnTo>
                <a:lnTo>
                  <a:pt x="172" y="68"/>
                </a:lnTo>
                <a:lnTo>
                  <a:pt x="40" y="26"/>
                </a:lnTo>
                <a:lnTo>
                  <a:pt x="6" y="27"/>
                </a:lnTo>
                <a:close/>
              </a:path>
            </a:pathLst>
          </a:custGeom>
          <a:solidFill>
            <a:srgbClr val="B4696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51E10529-881D-ACD0-6C56-2255968B9D9D}"/>
              </a:ext>
            </a:extLst>
          </p:cNvPr>
          <p:cNvSpPr>
            <a:spLocks/>
          </p:cNvSpPr>
          <p:nvPr/>
        </p:nvSpPr>
        <p:spPr bwMode="auto">
          <a:xfrm>
            <a:off x="3336291" y="5459160"/>
            <a:ext cx="434390" cy="481079"/>
          </a:xfrm>
          <a:custGeom>
            <a:avLst/>
            <a:gdLst>
              <a:gd name="T0" fmla="*/ 283 w 507"/>
              <a:gd name="T1" fmla="*/ 5 h 501"/>
              <a:gd name="T2" fmla="*/ 240 w 507"/>
              <a:gd name="T3" fmla="*/ 0 h 501"/>
              <a:gd name="T4" fmla="*/ 216 w 507"/>
              <a:gd name="T5" fmla="*/ 20 h 501"/>
              <a:gd name="T6" fmla="*/ 177 w 507"/>
              <a:gd name="T7" fmla="*/ 36 h 501"/>
              <a:gd name="T8" fmla="*/ 109 w 507"/>
              <a:gd name="T9" fmla="*/ 84 h 501"/>
              <a:gd name="T10" fmla="*/ 0 w 507"/>
              <a:gd name="T11" fmla="*/ 222 h 501"/>
              <a:gd name="T12" fmla="*/ 27 w 507"/>
              <a:gd name="T13" fmla="*/ 245 h 501"/>
              <a:gd name="T14" fmla="*/ 42 w 507"/>
              <a:gd name="T15" fmla="*/ 225 h 501"/>
              <a:gd name="T16" fmla="*/ 103 w 507"/>
              <a:gd name="T17" fmla="*/ 302 h 501"/>
              <a:gd name="T18" fmla="*/ 133 w 507"/>
              <a:gd name="T19" fmla="*/ 287 h 501"/>
              <a:gd name="T20" fmla="*/ 211 w 507"/>
              <a:gd name="T21" fmla="*/ 336 h 501"/>
              <a:gd name="T22" fmla="*/ 285 w 507"/>
              <a:gd name="T23" fmla="*/ 420 h 501"/>
              <a:gd name="T24" fmla="*/ 262 w 507"/>
              <a:gd name="T25" fmla="*/ 467 h 501"/>
              <a:gd name="T26" fmla="*/ 273 w 507"/>
              <a:gd name="T27" fmla="*/ 501 h 501"/>
              <a:gd name="T28" fmla="*/ 318 w 507"/>
              <a:gd name="T29" fmla="*/ 450 h 501"/>
              <a:gd name="T30" fmla="*/ 366 w 507"/>
              <a:gd name="T31" fmla="*/ 371 h 501"/>
              <a:gd name="T32" fmla="*/ 391 w 507"/>
              <a:gd name="T33" fmla="*/ 335 h 501"/>
              <a:gd name="T34" fmla="*/ 400 w 507"/>
              <a:gd name="T35" fmla="*/ 284 h 501"/>
              <a:gd name="T36" fmla="*/ 417 w 507"/>
              <a:gd name="T37" fmla="*/ 249 h 501"/>
              <a:gd name="T38" fmla="*/ 454 w 507"/>
              <a:gd name="T39" fmla="*/ 239 h 501"/>
              <a:gd name="T40" fmla="*/ 462 w 507"/>
              <a:gd name="T41" fmla="*/ 276 h 501"/>
              <a:gd name="T42" fmla="*/ 405 w 507"/>
              <a:gd name="T43" fmla="*/ 329 h 501"/>
              <a:gd name="T44" fmla="*/ 406 w 507"/>
              <a:gd name="T45" fmla="*/ 351 h 501"/>
              <a:gd name="T46" fmla="*/ 481 w 507"/>
              <a:gd name="T47" fmla="*/ 285 h 501"/>
              <a:gd name="T48" fmla="*/ 505 w 507"/>
              <a:gd name="T49" fmla="*/ 182 h 501"/>
              <a:gd name="T50" fmla="*/ 489 w 507"/>
              <a:gd name="T51" fmla="*/ 162 h 501"/>
              <a:gd name="T52" fmla="*/ 507 w 507"/>
              <a:gd name="T53" fmla="*/ 114 h 501"/>
              <a:gd name="T54" fmla="*/ 480 w 507"/>
              <a:gd name="T55" fmla="*/ 107 h 501"/>
              <a:gd name="T56" fmla="*/ 430 w 507"/>
              <a:gd name="T57" fmla="*/ 75 h 501"/>
              <a:gd name="T58" fmla="*/ 415 w 507"/>
              <a:gd name="T59" fmla="*/ 38 h 501"/>
              <a:gd name="T60" fmla="*/ 373 w 507"/>
              <a:gd name="T61" fmla="*/ 26 h 501"/>
              <a:gd name="T62" fmla="*/ 351 w 507"/>
              <a:gd name="T63" fmla="*/ 15 h 501"/>
              <a:gd name="T64" fmla="*/ 315 w 507"/>
              <a:gd name="T65" fmla="*/ 21 h 501"/>
              <a:gd name="T66" fmla="*/ 283 w 507"/>
              <a:gd name="T67" fmla="*/ 5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7" h="501">
                <a:moveTo>
                  <a:pt x="283" y="5"/>
                </a:moveTo>
                <a:lnTo>
                  <a:pt x="240" y="0"/>
                </a:lnTo>
                <a:lnTo>
                  <a:pt x="216" y="20"/>
                </a:lnTo>
                <a:lnTo>
                  <a:pt x="177" y="36"/>
                </a:lnTo>
                <a:lnTo>
                  <a:pt x="109" y="84"/>
                </a:lnTo>
                <a:lnTo>
                  <a:pt x="0" y="222"/>
                </a:lnTo>
                <a:lnTo>
                  <a:pt x="27" y="245"/>
                </a:lnTo>
                <a:lnTo>
                  <a:pt x="42" y="225"/>
                </a:lnTo>
                <a:lnTo>
                  <a:pt x="103" y="302"/>
                </a:lnTo>
                <a:lnTo>
                  <a:pt x="133" y="287"/>
                </a:lnTo>
                <a:lnTo>
                  <a:pt x="211" y="336"/>
                </a:lnTo>
                <a:lnTo>
                  <a:pt x="285" y="420"/>
                </a:lnTo>
                <a:lnTo>
                  <a:pt x="262" y="467"/>
                </a:lnTo>
                <a:lnTo>
                  <a:pt x="273" y="501"/>
                </a:lnTo>
                <a:lnTo>
                  <a:pt x="318" y="450"/>
                </a:lnTo>
                <a:lnTo>
                  <a:pt x="366" y="371"/>
                </a:lnTo>
                <a:lnTo>
                  <a:pt x="391" y="335"/>
                </a:lnTo>
                <a:lnTo>
                  <a:pt x="400" y="284"/>
                </a:lnTo>
                <a:lnTo>
                  <a:pt x="417" y="249"/>
                </a:lnTo>
                <a:lnTo>
                  <a:pt x="454" y="239"/>
                </a:lnTo>
                <a:lnTo>
                  <a:pt x="462" y="276"/>
                </a:lnTo>
                <a:lnTo>
                  <a:pt x="405" y="329"/>
                </a:lnTo>
                <a:lnTo>
                  <a:pt x="406" y="351"/>
                </a:lnTo>
                <a:lnTo>
                  <a:pt x="481" y="285"/>
                </a:lnTo>
                <a:lnTo>
                  <a:pt x="505" y="182"/>
                </a:lnTo>
                <a:lnTo>
                  <a:pt x="489" y="162"/>
                </a:lnTo>
                <a:lnTo>
                  <a:pt x="507" y="114"/>
                </a:lnTo>
                <a:lnTo>
                  <a:pt x="480" y="107"/>
                </a:lnTo>
                <a:lnTo>
                  <a:pt x="430" y="75"/>
                </a:lnTo>
                <a:lnTo>
                  <a:pt x="415" y="38"/>
                </a:lnTo>
                <a:lnTo>
                  <a:pt x="373" y="26"/>
                </a:lnTo>
                <a:lnTo>
                  <a:pt x="351" y="15"/>
                </a:lnTo>
                <a:lnTo>
                  <a:pt x="315" y="21"/>
                </a:lnTo>
                <a:lnTo>
                  <a:pt x="283" y="5"/>
                </a:lnTo>
                <a:close/>
              </a:path>
            </a:pathLst>
          </a:custGeom>
          <a:solidFill>
            <a:srgbClr val="B4696D"/>
          </a:solidFill>
          <a:ln w="3175">
            <a:solidFill>
              <a:srgbClr val="D9D9D9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 dirty="0">
              <a:latin typeface="Arial" pitchFamily="34" charset="0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C837F312-15E0-D535-EDB6-CEA9A3BA44D1}"/>
              </a:ext>
            </a:extLst>
          </p:cNvPr>
          <p:cNvSpPr>
            <a:spLocks/>
          </p:cNvSpPr>
          <p:nvPr/>
        </p:nvSpPr>
        <p:spPr bwMode="auto">
          <a:xfrm>
            <a:off x="3582536" y="4400784"/>
            <a:ext cx="459291" cy="493909"/>
          </a:xfrm>
          <a:custGeom>
            <a:avLst/>
            <a:gdLst>
              <a:gd name="T0" fmla="*/ 0 w 537"/>
              <a:gd name="T1" fmla="*/ 0 h 518"/>
              <a:gd name="T2" fmla="*/ 0 w 537"/>
              <a:gd name="T3" fmla="*/ 0 h 518"/>
              <a:gd name="T4" fmla="*/ 0 w 537"/>
              <a:gd name="T5" fmla="*/ 0 h 518"/>
              <a:gd name="T6" fmla="*/ 0 w 537"/>
              <a:gd name="T7" fmla="*/ 0 h 518"/>
              <a:gd name="T8" fmla="*/ 0 w 537"/>
              <a:gd name="T9" fmla="*/ 0 h 518"/>
              <a:gd name="T10" fmla="*/ 0 w 537"/>
              <a:gd name="T11" fmla="*/ 0 h 518"/>
              <a:gd name="T12" fmla="*/ 0 w 537"/>
              <a:gd name="T13" fmla="*/ 0 h 518"/>
              <a:gd name="T14" fmla="*/ 0 w 537"/>
              <a:gd name="T15" fmla="*/ 0 h 518"/>
              <a:gd name="T16" fmla="*/ 0 w 537"/>
              <a:gd name="T17" fmla="*/ 0 h 518"/>
              <a:gd name="T18" fmla="*/ 0 w 537"/>
              <a:gd name="T19" fmla="*/ 0 h 518"/>
              <a:gd name="T20" fmla="*/ 0 w 537"/>
              <a:gd name="T21" fmla="*/ 0 h 518"/>
              <a:gd name="T22" fmla="*/ 0 w 537"/>
              <a:gd name="T23" fmla="*/ 0 h 518"/>
              <a:gd name="T24" fmla="*/ 0 w 537"/>
              <a:gd name="T25" fmla="*/ 0 h 518"/>
              <a:gd name="T26" fmla="*/ 0 w 537"/>
              <a:gd name="T27" fmla="*/ 0 h 518"/>
              <a:gd name="T28" fmla="*/ 0 w 537"/>
              <a:gd name="T29" fmla="*/ 0 h 518"/>
              <a:gd name="T30" fmla="*/ 0 w 537"/>
              <a:gd name="T31" fmla="*/ 0 h 518"/>
              <a:gd name="T32" fmla="*/ 0 w 537"/>
              <a:gd name="T33" fmla="*/ 0 h 518"/>
              <a:gd name="T34" fmla="*/ 0 w 537"/>
              <a:gd name="T35" fmla="*/ 0 h 518"/>
              <a:gd name="T36" fmla="*/ 0 w 537"/>
              <a:gd name="T37" fmla="*/ 0 h 518"/>
              <a:gd name="T38" fmla="*/ 0 w 537"/>
              <a:gd name="T39" fmla="*/ 0 h 518"/>
              <a:gd name="T40" fmla="*/ 0 w 537"/>
              <a:gd name="T41" fmla="*/ 0 h 518"/>
              <a:gd name="T42" fmla="*/ 0 w 537"/>
              <a:gd name="T43" fmla="*/ 0 h 518"/>
              <a:gd name="T44" fmla="*/ 0 w 537"/>
              <a:gd name="T45" fmla="*/ 0 h 518"/>
              <a:gd name="T46" fmla="*/ 0 w 537"/>
              <a:gd name="T47" fmla="*/ 0 h 518"/>
              <a:gd name="T48" fmla="*/ 0 w 537"/>
              <a:gd name="T49" fmla="*/ 0 h 518"/>
              <a:gd name="T50" fmla="*/ 0 w 537"/>
              <a:gd name="T51" fmla="*/ 0 h 518"/>
              <a:gd name="T52" fmla="*/ 0 w 537"/>
              <a:gd name="T53" fmla="*/ 0 h 518"/>
              <a:gd name="T54" fmla="*/ 0 w 537"/>
              <a:gd name="T55" fmla="*/ 0 h 518"/>
              <a:gd name="T56" fmla="*/ 0 w 537"/>
              <a:gd name="T57" fmla="*/ 0 h 518"/>
              <a:gd name="T58" fmla="*/ 0 w 537"/>
              <a:gd name="T59" fmla="*/ 0 h 518"/>
              <a:gd name="T60" fmla="*/ 0 w 537"/>
              <a:gd name="T61" fmla="*/ 0 h 518"/>
              <a:gd name="T62" fmla="*/ 0 w 537"/>
              <a:gd name="T63" fmla="*/ 0 h 518"/>
              <a:gd name="T64" fmla="*/ 0 w 537"/>
              <a:gd name="T65" fmla="*/ 0 h 518"/>
              <a:gd name="T66" fmla="*/ 0 w 537"/>
              <a:gd name="T67" fmla="*/ 0 h 518"/>
              <a:gd name="T68" fmla="*/ 0 w 537"/>
              <a:gd name="T69" fmla="*/ 0 h 5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37"/>
              <a:gd name="T106" fmla="*/ 0 h 518"/>
              <a:gd name="T107" fmla="*/ 537 w 537"/>
              <a:gd name="T108" fmla="*/ 518 h 5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37" h="518">
                <a:moveTo>
                  <a:pt x="530" y="26"/>
                </a:moveTo>
                <a:lnTo>
                  <a:pt x="528" y="92"/>
                </a:lnTo>
                <a:lnTo>
                  <a:pt x="537" y="185"/>
                </a:lnTo>
                <a:lnTo>
                  <a:pt x="492" y="185"/>
                </a:lnTo>
                <a:lnTo>
                  <a:pt x="446" y="230"/>
                </a:lnTo>
                <a:lnTo>
                  <a:pt x="470" y="260"/>
                </a:lnTo>
                <a:lnTo>
                  <a:pt x="443" y="291"/>
                </a:lnTo>
                <a:lnTo>
                  <a:pt x="447" y="323"/>
                </a:lnTo>
                <a:lnTo>
                  <a:pt x="401" y="365"/>
                </a:lnTo>
                <a:lnTo>
                  <a:pt x="419" y="417"/>
                </a:lnTo>
                <a:lnTo>
                  <a:pt x="402" y="461"/>
                </a:lnTo>
                <a:lnTo>
                  <a:pt x="339" y="440"/>
                </a:lnTo>
                <a:lnTo>
                  <a:pt x="219" y="458"/>
                </a:lnTo>
                <a:lnTo>
                  <a:pt x="162" y="518"/>
                </a:lnTo>
                <a:lnTo>
                  <a:pt x="53" y="459"/>
                </a:lnTo>
                <a:lnTo>
                  <a:pt x="29" y="462"/>
                </a:lnTo>
                <a:lnTo>
                  <a:pt x="30" y="437"/>
                </a:lnTo>
                <a:lnTo>
                  <a:pt x="0" y="404"/>
                </a:lnTo>
                <a:lnTo>
                  <a:pt x="2" y="338"/>
                </a:lnTo>
                <a:lnTo>
                  <a:pt x="36" y="302"/>
                </a:lnTo>
                <a:lnTo>
                  <a:pt x="54" y="254"/>
                </a:lnTo>
                <a:lnTo>
                  <a:pt x="104" y="239"/>
                </a:lnTo>
                <a:lnTo>
                  <a:pt x="117" y="215"/>
                </a:lnTo>
                <a:lnTo>
                  <a:pt x="113" y="194"/>
                </a:lnTo>
                <a:lnTo>
                  <a:pt x="165" y="165"/>
                </a:lnTo>
                <a:lnTo>
                  <a:pt x="164" y="126"/>
                </a:lnTo>
                <a:lnTo>
                  <a:pt x="182" y="95"/>
                </a:lnTo>
                <a:lnTo>
                  <a:pt x="197" y="51"/>
                </a:lnTo>
                <a:lnTo>
                  <a:pt x="201" y="15"/>
                </a:lnTo>
                <a:lnTo>
                  <a:pt x="228" y="0"/>
                </a:lnTo>
                <a:lnTo>
                  <a:pt x="272" y="50"/>
                </a:lnTo>
                <a:lnTo>
                  <a:pt x="326" y="29"/>
                </a:lnTo>
                <a:lnTo>
                  <a:pt x="389" y="44"/>
                </a:lnTo>
                <a:lnTo>
                  <a:pt x="459" y="47"/>
                </a:lnTo>
                <a:lnTo>
                  <a:pt x="530" y="26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87D825D4-CCA7-BB81-3BBF-7BE145E797C8}"/>
              </a:ext>
            </a:extLst>
          </p:cNvPr>
          <p:cNvSpPr>
            <a:spLocks/>
          </p:cNvSpPr>
          <p:nvPr/>
        </p:nvSpPr>
        <p:spPr bwMode="auto">
          <a:xfrm>
            <a:off x="3886887" y="4577178"/>
            <a:ext cx="77471" cy="41695"/>
          </a:xfrm>
          <a:custGeom>
            <a:avLst/>
            <a:gdLst>
              <a:gd name="T0" fmla="*/ 0 w 90"/>
              <a:gd name="T1" fmla="*/ 45 h 45"/>
              <a:gd name="T2" fmla="*/ 90 w 90"/>
              <a:gd name="T3" fmla="*/ 45 h 45"/>
              <a:gd name="T4" fmla="*/ 90 w 90"/>
              <a:gd name="T5" fmla="*/ 0 h 45"/>
              <a:gd name="T6" fmla="*/ 0 w 90"/>
              <a:gd name="T7" fmla="*/ 0 h 45"/>
              <a:gd name="T8" fmla="*/ 0 w 90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45">
                <a:moveTo>
                  <a:pt x="0" y="45"/>
                </a:moveTo>
                <a:lnTo>
                  <a:pt x="90" y="45"/>
                </a:lnTo>
                <a:lnTo>
                  <a:pt x="90" y="0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8820FE91-5563-7359-F8BB-86C95F69BBC7}"/>
              </a:ext>
            </a:extLst>
          </p:cNvPr>
          <p:cNvSpPr>
            <a:spLocks/>
          </p:cNvSpPr>
          <p:nvPr/>
        </p:nvSpPr>
        <p:spPr bwMode="auto">
          <a:xfrm>
            <a:off x="3045776" y="4006297"/>
            <a:ext cx="738737" cy="788970"/>
          </a:xfrm>
          <a:custGeom>
            <a:avLst/>
            <a:gdLst>
              <a:gd name="T0" fmla="*/ 393 w 860"/>
              <a:gd name="T1" fmla="*/ 141 h 825"/>
              <a:gd name="T2" fmla="*/ 860 w 860"/>
              <a:gd name="T3" fmla="*/ 183 h 825"/>
              <a:gd name="T4" fmla="*/ 813 w 860"/>
              <a:gd name="T5" fmla="*/ 264 h 825"/>
              <a:gd name="T6" fmla="*/ 810 w 860"/>
              <a:gd name="T7" fmla="*/ 339 h 825"/>
              <a:gd name="T8" fmla="*/ 825 w 860"/>
              <a:gd name="T9" fmla="*/ 367 h 825"/>
              <a:gd name="T10" fmla="*/ 827 w 860"/>
              <a:gd name="T11" fmla="*/ 421 h 825"/>
              <a:gd name="T12" fmla="*/ 827 w 860"/>
              <a:gd name="T13" fmla="*/ 456 h 825"/>
              <a:gd name="T14" fmla="*/ 810 w 860"/>
              <a:gd name="T15" fmla="*/ 501 h 825"/>
              <a:gd name="T16" fmla="*/ 789 w 860"/>
              <a:gd name="T17" fmla="*/ 535 h 825"/>
              <a:gd name="T18" fmla="*/ 794 w 860"/>
              <a:gd name="T19" fmla="*/ 574 h 825"/>
              <a:gd name="T20" fmla="*/ 738 w 860"/>
              <a:gd name="T21" fmla="*/ 601 h 825"/>
              <a:gd name="T22" fmla="*/ 743 w 860"/>
              <a:gd name="T23" fmla="*/ 621 h 825"/>
              <a:gd name="T24" fmla="*/ 734 w 860"/>
              <a:gd name="T25" fmla="*/ 649 h 825"/>
              <a:gd name="T26" fmla="*/ 680 w 860"/>
              <a:gd name="T27" fmla="*/ 661 h 825"/>
              <a:gd name="T28" fmla="*/ 665 w 860"/>
              <a:gd name="T29" fmla="*/ 708 h 825"/>
              <a:gd name="T30" fmla="*/ 627 w 860"/>
              <a:gd name="T31" fmla="*/ 748 h 825"/>
              <a:gd name="T32" fmla="*/ 626 w 860"/>
              <a:gd name="T33" fmla="*/ 814 h 825"/>
              <a:gd name="T34" fmla="*/ 608 w 860"/>
              <a:gd name="T35" fmla="*/ 825 h 825"/>
              <a:gd name="T36" fmla="*/ 588 w 860"/>
              <a:gd name="T37" fmla="*/ 796 h 825"/>
              <a:gd name="T38" fmla="*/ 599 w 860"/>
              <a:gd name="T39" fmla="*/ 772 h 825"/>
              <a:gd name="T40" fmla="*/ 578 w 860"/>
              <a:gd name="T41" fmla="*/ 759 h 825"/>
              <a:gd name="T42" fmla="*/ 551 w 860"/>
              <a:gd name="T43" fmla="*/ 787 h 825"/>
              <a:gd name="T44" fmla="*/ 516 w 860"/>
              <a:gd name="T45" fmla="*/ 775 h 825"/>
              <a:gd name="T46" fmla="*/ 495 w 860"/>
              <a:gd name="T47" fmla="*/ 798 h 825"/>
              <a:gd name="T48" fmla="*/ 444 w 860"/>
              <a:gd name="T49" fmla="*/ 762 h 825"/>
              <a:gd name="T50" fmla="*/ 372 w 860"/>
              <a:gd name="T51" fmla="*/ 762 h 825"/>
              <a:gd name="T52" fmla="*/ 320 w 860"/>
              <a:gd name="T53" fmla="*/ 816 h 825"/>
              <a:gd name="T54" fmla="*/ 255 w 860"/>
              <a:gd name="T55" fmla="*/ 759 h 825"/>
              <a:gd name="T56" fmla="*/ 237 w 860"/>
              <a:gd name="T57" fmla="*/ 696 h 825"/>
              <a:gd name="T58" fmla="*/ 137 w 860"/>
              <a:gd name="T59" fmla="*/ 694 h 825"/>
              <a:gd name="T60" fmla="*/ 114 w 860"/>
              <a:gd name="T61" fmla="*/ 664 h 825"/>
              <a:gd name="T62" fmla="*/ 95 w 860"/>
              <a:gd name="T63" fmla="*/ 603 h 825"/>
              <a:gd name="T64" fmla="*/ 111 w 860"/>
              <a:gd name="T65" fmla="*/ 577 h 825"/>
              <a:gd name="T66" fmla="*/ 72 w 860"/>
              <a:gd name="T67" fmla="*/ 492 h 825"/>
              <a:gd name="T68" fmla="*/ 113 w 860"/>
              <a:gd name="T69" fmla="*/ 466 h 825"/>
              <a:gd name="T70" fmla="*/ 117 w 860"/>
              <a:gd name="T71" fmla="*/ 403 h 825"/>
              <a:gd name="T72" fmla="*/ 137 w 860"/>
              <a:gd name="T73" fmla="*/ 372 h 825"/>
              <a:gd name="T74" fmla="*/ 116 w 860"/>
              <a:gd name="T75" fmla="*/ 334 h 825"/>
              <a:gd name="T76" fmla="*/ 137 w 860"/>
              <a:gd name="T77" fmla="*/ 289 h 825"/>
              <a:gd name="T78" fmla="*/ 18 w 860"/>
              <a:gd name="T79" fmla="*/ 294 h 825"/>
              <a:gd name="T80" fmla="*/ 15 w 860"/>
              <a:gd name="T81" fmla="*/ 247 h 825"/>
              <a:gd name="T82" fmla="*/ 0 w 860"/>
              <a:gd name="T83" fmla="*/ 225 h 825"/>
              <a:gd name="T84" fmla="*/ 15 w 860"/>
              <a:gd name="T85" fmla="*/ 184 h 825"/>
              <a:gd name="T86" fmla="*/ 2 w 860"/>
              <a:gd name="T87" fmla="*/ 123 h 825"/>
              <a:gd name="T88" fmla="*/ 221 w 860"/>
              <a:gd name="T89" fmla="*/ 118 h 825"/>
              <a:gd name="T90" fmla="*/ 242 w 860"/>
              <a:gd name="T91" fmla="*/ 103 h 825"/>
              <a:gd name="T92" fmla="*/ 236 w 860"/>
              <a:gd name="T93" fmla="*/ 40 h 825"/>
              <a:gd name="T94" fmla="*/ 254 w 860"/>
              <a:gd name="T95" fmla="*/ 0 h 825"/>
              <a:gd name="T96" fmla="*/ 296 w 860"/>
              <a:gd name="T97" fmla="*/ 60 h 825"/>
              <a:gd name="T98" fmla="*/ 284 w 860"/>
              <a:gd name="T99" fmla="*/ 105 h 825"/>
              <a:gd name="T100" fmla="*/ 329 w 860"/>
              <a:gd name="T101" fmla="*/ 132 h 825"/>
              <a:gd name="T102" fmla="*/ 357 w 860"/>
              <a:gd name="T103" fmla="*/ 163 h 825"/>
              <a:gd name="T104" fmla="*/ 393 w 860"/>
              <a:gd name="T105" fmla="*/ 141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0" h="825">
                <a:moveTo>
                  <a:pt x="393" y="141"/>
                </a:moveTo>
                <a:lnTo>
                  <a:pt x="860" y="183"/>
                </a:lnTo>
                <a:lnTo>
                  <a:pt x="813" y="264"/>
                </a:lnTo>
                <a:lnTo>
                  <a:pt x="810" y="339"/>
                </a:lnTo>
                <a:lnTo>
                  <a:pt x="825" y="367"/>
                </a:lnTo>
                <a:lnTo>
                  <a:pt x="827" y="421"/>
                </a:lnTo>
                <a:lnTo>
                  <a:pt x="827" y="456"/>
                </a:lnTo>
                <a:lnTo>
                  <a:pt x="810" y="501"/>
                </a:lnTo>
                <a:lnTo>
                  <a:pt x="789" y="535"/>
                </a:lnTo>
                <a:lnTo>
                  <a:pt x="794" y="574"/>
                </a:lnTo>
                <a:lnTo>
                  <a:pt x="738" y="601"/>
                </a:lnTo>
                <a:lnTo>
                  <a:pt x="743" y="621"/>
                </a:lnTo>
                <a:lnTo>
                  <a:pt x="734" y="649"/>
                </a:lnTo>
                <a:lnTo>
                  <a:pt x="680" y="661"/>
                </a:lnTo>
                <a:lnTo>
                  <a:pt x="665" y="708"/>
                </a:lnTo>
                <a:lnTo>
                  <a:pt x="627" y="748"/>
                </a:lnTo>
                <a:lnTo>
                  <a:pt x="626" y="814"/>
                </a:lnTo>
                <a:lnTo>
                  <a:pt x="608" y="825"/>
                </a:lnTo>
                <a:lnTo>
                  <a:pt x="588" y="796"/>
                </a:lnTo>
                <a:lnTo>
                  <a:pt x="599" y="772"/>
                </a:lnTo>
                <a:lnTo>
                  <a:pt x="578" y="759"/>
                </a:lnTo>
                <a:lnTo>
                  <a:pt x="551" y="787"/>
                </a:lnTo>
                <a:lnTo>
                  <a:pt x="516" y="775"/>
                </a:lnTo>
                <a:lnTo>
                  <a:pt x="495" y="798"/>
                </a:lnTo>
                <a:lnTo>
                  <a:pt x="444" y="762"/>
                </a:lnTo>
                <a:lnTo>
                  <a:pt x="372" y="762"/>
                </a:lnTo>
                <a:lnTo>
                  <a:pt x="320" y="816"/>
                </a:lnTo>
                <a:lnTo>
                  <a:pt x="255" y="759"/>
                </a:lnTo>
                <a:lnTo>
                  <a:pt x="237" y="696"/>
                </a:lnTo>
                <a:lnTo>
                  <a:pt x="137" y="694"/>
                </a:lnTo>
                <a:lnTo>
                  <a:pt x="114" y="664"/>
                </a:lnTo>
                <a:lnTo>
                  <a:pt x="95" y="603"/>
                </a:lnTo>
                <a:lnTo>
                  <a:pt x="111" y="577"/>
                </a:lnTo>
                <a:lnTo>
                  <a:pt x="72" y="492"/>
                </a:lnTo>
                <a:lnTo>
                  <a:pt x="113" y="466"/>
                </a:lnTo>
                <a:lnTo>
                  <a:pt x="117" y="403"/>
                </a:lnTo>
                <a:lnTo>
                  <a:pt x="137" y="372"/>
                </a:lnTo>
                <a:lnTo>
                  <a:pt x="116" y="334"/>
                </a:lnTo>
                <a:lnTo>
                  <a:pt x="137" y="289"/>
                </a:lnTo>
                <a:lnTo>
                  <a:pt x="18" y="294"/>
                </a:lnTo>
                <a:lnTo>
                  <a:pt x="15" y="247"/>
                </a:lnTo>
                <a:lnTo>
                  <a:pt x="0" y="225"/>
                </a:lnTo>
                <a:lnTo>
                  <a:pt x="15" y="184"/>
                </a:lnTo>
                <a:lnTo>
                  <a:pt x="2" y="123"/>
                </a:lnTo>
                <a:lnTo>
                  <a:pt x="221" y="118"/>
                </a:lnTo>
                <a:lnTo>
                  <a:pt x="242" y="103"/>
                </a:lnTo>
                <a:lnTo>
                  <a:pt x="236" y="40"/>
                </a:lnTo>
                <a:lnTo>
                  <a:pt x="254" y="0"/>
                </a:lnTo>
                <a:lnTo>
                  <a:pt x="296" y="60"/>
                </a:lnTo>
                <a:lnTo>
                  <a:pt x="284" y="105"/>
                </a:lnTo>
                <a:lnTo>
                  <a:pt x="329" y="132"/>
                </a:lnTo>
                <a:lnTo>
                  <a:pt x="357" y="163"/>
                </a:lnTo>
                <a:lnTo>
                  <a:pt x="393" y="141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0ECBC385-6D87-41E1-93DE-299000B30CF3}"/>
              </a:ext>
            </a:extLst>
          </p:cNvPr>
          <p:cNvSpPr>
            <a:spLocks/>
          </p:cNvSpPr>
          <p:nvPr/>
        </p:nvSpPr>
        <p:spPr bwMode="auto">
          <a:xfrm>
            <a:off x="2758027" y="4067235"/>
            <a:ext cx="403955" cy="410522"/>
          </a:xfrm>
          <a:custGeom>
            <a:avLst/>
            <a:gdLst>
              <a:gd name="T0" fmla="*/ 336 w 474"/>
              <a:gd name="T1" fmla="*/ 60 h 432"/>
              <a:gd name="T2" fmla="*/ 351 w 474"/>
              <a:gd name="T3" fmla="*/ 119 h 432"/>
              <a:gd name="T4" fmla="*/ 335 w 474"/>
              <a:gd name="T5" fmla="*/ 162 h 432"/>
              <a:gd name="T6" fmla="*/ 350 w 474"/>
              <a:gd name="T7" fmla="*/ 185 h 432"/>
              <a:gd name="T8" fmla="*/ 351 w 474"/>
              <a:gd name="T9" fmla="*/ 233 h 432"/>
              <a:gd name="T10" fmla="*/ 474 w 474"/>
              <a:gd name="T11" fmla="*/ 227 h 432"/>
              <a:gd name="T12" fmla="*/ 452 w 474"/>
              <a:gd name="T13" fmla="*/ 273 h 432"/>
              <a:gd name="T14" fmla="*/ 473 w 474"/>
              <a:gd name="T15" fmla="*/ 312 h 432"/>
              <a:gd name="T16" fmla="*/ 452 w 474"/>
              <a:gd name="T17" fmla="*/ 341 h 432"/>
              <a:gd name="T18" fmla="*/ 450 w 474"/>
              <a:gd name="T19" fmla="*/ 405 h 432"/>
              <a:gd name="T20" fmla="*/ 408 w 474"/>
              <a:gd name="T21" fmla="*/ 429 h 432"/>
              <a:gd name="T22" fmla="*/ 371 w 474"/>
              <a:gd name="T23" fmla="*/ 414 h 432"/>
              <a:gd name="T24" fmla="*/ 332 w 474"/>
              <a:gd name="T25" fmla="*/ 432 h 432"/>
              <a:gd name="T26" fmla="*/ 299 w 474"/>
              <a:gd name="T27" fmla="*/ 396 h 432"/>
              <a:gd name="T28" fmla="*/ 252 w 474"/>
              <a:gd name="T29" fmla="*/ 383 h 432"/>
              <a:gd name="T30" fmla="*/ 219 w 474"/>
              <a:gd name="T31" fmla="*/ 357 h 432"/>
              <a:gd name="T32" fmla="*/ 146 w 474"/>
              <a:gd name="T33" fmla="*/ 354 h 432"/>
              <a:gd name="T34" fmla="*/ 93 w 474"/>
              <a:gd name="T35" fmla="*/ 311 h 432"/>
              <a:gd name="T36" fmla="*/ 47 w 474"/>
              <a:gd name="T37" fmla="*/ 249 h 432"/>
              <a:gd name="T38" fmla="*/ 57 w 474"/>
              <a:gd name="T39" fmla="*/ 147 h 432"/>
              <a:gd name="T40" fmla="*/ 0 w 474"/>
              <a:gd name="T41" fmla="*/ 129 h 432"/>
              <a:gd name="T42" fmla="*/ 87 w 474"/>
              <a:gd name="T43" fmla="*/ 84 h 432"/>
              <a:gd name="T44" fmla="*/ 140 w 474"/>
              <a:gd name="T45" fmla="*/ 80 h 432"/>
              <a:gd name="T46" fmla="*/ 159 w 474"/>
              <a:gd name="T47" fmla="*/ 38 h 432"/>
              <a:gd name="T48" fmla="*/ 201 w 474"/>
              <a:gd name="T49" fmla="*/ 0 h 432"/>
              <a:gd name="T50" fmla="*/ 254 w 474"/>
              <a:gd name="T51" fmla="*/ 5 h 432"/>
              <a:gd name="T52" fmla="*/ 294 w 474"/>
              <a:gd name="T53" fmla="*/ 59 h 432"/>
              <a:gd name="T54" fmla="*/ 336 w 474"/>
              <a:gd name="T55" fmla="*/ 6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4" h="432">
                <a:moveTo>
                  <a:pt x="336" y="60"/>
                </a:moveTo>
                <a:lnTo>
                  <a:pt x="351" y="119"/>
                </a:lnTo>
                <a:lnTo>
                  <a:pt x="335" y="162"/>
                </a:lnTo>
                <a:lnTo>
                  <a:pt x="350" y="185"/>
                </a:lnTo>
                <a:lnTo>
                  <a:pt x="351" y="233"/>
                </a:lnTo>
                <a:lnTo>
                  <a:pt x="474" y="227"/>
                </a:lnTo>
                <a:lnTo>
                  <a:pt x="452" y="273"/>
                </a:lnTo>
                <a:lnTo>
                  <a:pt x="473" y="312"/>
                </a:lnTo>
                <a:lnTo>
                  <a:pt x="452" y="341"/>
                </a:lnTo>
                <a:lnTo>
                  <a:pt x="450" y="405"/>
                </a:lnTo>
                <a:lnTo>
                  <a:pt x="408" y="429"/>
                </a:lnTo>
                <a:lnTo>
                  <a:pt x="371" y="414"/>
                </a:lnTo>
                <a:lnTo>
                  <a:pt x="332" y="432"/>
                </a:lnTo>
                <a:lnTo>
                  <a:pt x="299" y="396"/>
                </a:lnTo>
                <a:lnTo>
                  <a:pt x="252" y="383"/>
                </a:lnTo>
                <a:lnTo>
                  <a:pt x="219" y="357"/>
                </a:lnTo>
                <a:lnTo>
                  <a:pt x="146" y="354"/>
                </a:lnTo>
                <a:lnTo>
                  <a:pt x="93" y="311"/>
                </a:lnTo>
                <a:lnTo>
                  <a:pt x="47" y="249"/>
                </a:lnTo>
                <a:lnTo>
                  <a:pt x="57" y="147"/>
                </a:lnTo>
                <a:lnTo>
                  <a:pt x="0" y="129"/>
                </a:lnTo>
                <a:lnTo>
                  <a:pt x="87" y="84"/>
                </a:lnTo>
                <a:lnTo>
                  <a:pt x="140" y="80"/>
                </a:lnTo>
                <a:lnTo>
                  <a:pt x="159" y="38"/>
                </a:lnTo>
                <a:lnTo>
                  <a:pt x="201" y="0"/>
                </a:lnTo>
                <a:lnTo>
                  <a:pt x="254" y="5"/>
                </a:lnTo>
                <a:lnTo>
                  <a:pt x="294" y="59"/>
                </a:lnTo>
                <a:lnTo>
                  <a:pt x="336" y="60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E12251C8-25BD-DAB9-6F64-657BDA357A0D}"/>
              </a:ext>
            </a:extLst>
          </p:cNvPr>
          <p:cNvSpPr>
            <a:spLocks/>
          </p:cNvSpPr>
          <p:nvPr/>
        </p:nvSpPr>
        <p:spPr bwMode="auto">
          <a:xfrm>
            <a:off x="2246166" y="4025541"/>
            <a:ext cx="473125" cy="291856"/>
          </a:xfrm>
          <a:custGeom>
            <a:avLst/>
            <a:gdLst>
              <a:gd name="T0" fmla="*/ 17 w 551"/>
              <a:gd name="T1" fmla="*/ 0 h 303"/>
              <a:gd name="T2" fmla="*/ 101 w 551"/>
              <a:gd name="T3" fmla="*/ 32 h 303"/>
              <a:gd name="T4" fmla="*/ 173 w 551"/>
              <a:gd name="T5" fmla="*/ 48 h 303"/>
              <a:gd name="T6" fmla="*/ 251 w 551"/>
              <a:gd name="T7" fmla="*/ 59 h 303"/>
              <a:gd name="T8" fmla="*/ 373 w 551"/>
              <a:gd name="T9" fmla="*/ 123 h 303"/>
              <a:gd name="T10" fmla="*/ 551 w 551"/>
              <a:gd name="T11" fmla="*/ 183 h 303"/>
              <a:gd name="T12" fmla="*/ 530 w 551"/>
              <a:gd name="T13" fmla="*/ 224 h 303"/>
              <a:gd name="T14" fmla="*/ 477 w 551"/>
              <a:gd name="T15" fmla="*/ 257 h 303"/>
              <a:gd name="T16" fmla="*/ 450 w 551"/>
              <a:gd name="T17" fmla="*/ 255 h 303"/>
              <a:gd name="T18" fmla="*/ 414 w 551"/>
              <a:gd name="T19" fmla="*/ 303 h 303"/>
              <a:gd name="T20" fmla="*/ 380 w 551"/>
              <a:gd name="T21" fmla="*/ 285 h 303"/>
              <a:gd name="T22" fmla="*/ 273 w 551"/>
              <a:gd name="T23" fmla="*/ 300 h 303"/>
              <a:gd name="T24" fmla="*/ 251 w 551"/>
              <a:gd name="T25" fmla="*/ 183 h 303"/>
              <a:gd name="T26" fmla="*/ 227 w 551"/>
              <a:gd name="T27" fmla="*/ 225 h 303"/>
              <a:gd name="T28" fmla="*/ 144 w 551"/>
              <a:gd name="T29" fmla="*/ 227 h 303"/>
              <a:gd name="T30" fmla="*/ 114 w 551"/>
              <a:gd name="T31" fmla="*/ 179 h 303"/>
              <a:gd name="T32" fmla="*/ 65 w 551"/>
              <a:gd name="T33" fmla="*/ 180 h 303"/>
              <a:gd name="T34" fmla="*/ 72 w 551"/>
              <a:gd name="T35" fmla="*/ 135 h 303"/>
              <a:gd name="T36" fmla="*/ 0 w 551"/>
              <a:gd name="T37" fmla="*/ 36 h 303"/>
              <a:gd name="T38" fmla="*/ 17 w 551"/>
              <a:gd name="T3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1" h="303">
                <a:moveTo>
                  <a:pt x="17" y="0"/>
                </a:moveTo>
                <a:lnTo>
                  <a:pt x="101" y="32"/>
                </a:lnTo>
                <a:lnTo>
                  <a:pt x="173" y="48"/>
                </a:lnTo>
                <a:lnTo>
                  <a:pt x="251" y="59"/>
                </a:lnTo>
                <a:lnTo>
                  <a:pt x="373" y="123"/>
                </a:lnTo>
                <a:lnTo>
                  <a:pt x="551" y="183"/>
                </a:lnTo>
                <a:lnTo>
                  <a:pt x="530" y="224"/>
                </a:lnTo>
                <a:lnTo>
                  <a:pt x="477" y="257"/>
                </a:lnTo>
                <a:lnTo>
                  <a:pt x="450" y="255"/>
                </a:lnTo>
                <a:lnTo>
                  <a:pt x="414" y="303"/>
                </a:lnTo>
                <a:lnTo>
                  <a:pt x="380" y="285"/>
                </a:lnTo>
                <a:lnTo>
                  <a:pt x="273" y="300"/>
                </a:lnTo>
                <a:lnTo>
                  <a:pt x="251" y="183"/>
                </a:lnTo>
                <a:lnTo>
                  <a:pt x="227" y="225"/>
                </a:lnTo>
                <a:lnTo>
                  <a:pt x="144" y="227"/>
                </a:lnTo>
                <a:lnTo>
                  <a:pt x="114" y="179"/>
                </a:lnTo>
                <a:lnTo>
                  <a:pt x="65" y="180"/>
                </a:lnTo>
                <a:lnTo>
                  <a:pt x="72" y="135"/>
                </a:lnTo>
                <a:lnTo>
                  <a:pt x="0" y="36"/>
                </a:lnTo>
                <a:lnTo>
                  <a:pt x="17" y="0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91B57F0F-11A2-0BC1-4D35-B8395ABD8804}"/>
              </a:ext>
            </a:extLst>
          </p:cNvPr>
          <p:cNvSpPr>
            <a:spLocks/>
          </p:cNvSpPr>
          <p:nvPr/>
        </p:nvSpPr>
        <p:spPr bwMode="auto">
          <a:xfrm>
            <a:off x="2251700" y="3307128"/>
            <a:ext cx="1131628" cy="891601"/>
          </a:xfrm>
          <a:custGeom>
            <a:avLst/>
            <a:gdLst>
              <a:gd name="T0" fmla="*/ 9 w 1322"/>
              <a:gd name="T1" fmla="*/ 756 h 933"/>
              <a:gd name="T2" fmla="*/ 0 w 1322"/>
              <a:gd name="T3" fmla="*/ 725 h 933"/>
              <a:gd name="T4" fmla="*/ 38 w 1322"/>
              <a:gd name="T5" fmla="*/ 702 h 933"/>
              <a:gd name="T6" fmla="*/ 36 w 1322"/>
              <a:gd name="T7" fmla="*/ 659 h 933"/>
              <a:gd name="T8" fmla="*/ 68 w 1322"/>
              <a:gd name="T9" fmla="*/ 614 h 933"/>
              <a:gd name="T10" fmla="*/ 84 w 1322"/>
              <a:gd name="T11" fmla="*/ 575 h 933"/>
              <a:gd name="T12" fmla="*/ 138 w 1322"/>
              <a:gd name="T13" fmla="*/ 539 h 933"/>
              <a:gd name="T14" fmla="*/ 227 w 1322"/>
              <a:gd name="T15" fmla="*/ 512 h 933"/>
              <a:gd name="T16" fmla="*/ 273 w 1322"/>
              <a:gd name="T17" fmla="*/ 527 h 933"/>
              <a:gd name="T18" fmla="*/ 317 w 1322"/>
              <a:gd name="T19" fmla="*/ 327 h 933"/>
              <a:gd name="T20" fmla="*/ 320 w 1322"/>
              <a:gd name="T21" fmla="*/ 246 h 933"/>
              <a:gd name="T22" fmla="*/ 275 w 1322"/>
              <a:gd name="T23" fmla="*/ 194 h 933"/>
              <a:gd name="T24" fmla="*/ 275 w 1322"/>
              <a:gd name="T25" fmla="*/ 141 h 933"/>
              <a:gd name="T26" fmla="*/ 329 w 1322"/>
              <a:gd name="T27" fmla="*/ 122 h 933"/>
              <a:gd name="T28" fmla="*/ 330 w 1322"/>
              <a:gd name="T29" fmla="*/ 92 h 933"/>
              <a:gd name="T30" fmla="*/ 290 w 1322"/>
              <a:gd name="T31" fmla="*/ 86 h 933"/>
              <a:gd name="T32" fmla="*/ 302 w 1322"/>
              <a:gd name="T33" fmla="*/ 45 h 933"/>
              <a:gd name="T34" fmla="*/ 473 w 1322"/>
              <a:gd name="T35" fmla="*/ 9 h 933"/>
              <a:gd name="T36" fmla="*/ 498 w 1322"/>
              <a:gd name="T37" fmla="*/ 87 h 933"/>
              <a:gd name="T38" fmla="*/ 555 w 1322"/>
              <a:gd name="T39" fmla="*/ 122 h 933"/>
              <a:gd name="T40" fmla="*/ 618 w 1322"/>
              <a:gd name="T41" fmla="*/ 122 h 933"/>
              <a:gd name="T42" fmla="*/ 782 w 1322"/>
              <a:gd name="T43" fmla="*/ 0 h 933"/>
              <a:gd name="T44" fmla="*/ 827 w 1322"/>
              <a:gd name="T45" fmla="*/ 21 h 933"/>
              <a:gd name="T46" fmla="*/ 842 w 1322"/>
              <a:gd name="T47" fmla="*/ 146 h 933"/>
              <a:gd name="T48" fmla="*/ 843 w 1322"/>
              <a:gd name="T49" fmla="*/ 236 h 933"/>
              <a:gd name="T50" fmla="*/ 891 w 1322"/>
              <a:gd name="T51" fmla="*/ 294 h 933"/>
              <a:gd name="T52" fmla="*/ 924 w 1322"/>
              <a:gd name="T53" fmla="*/ 294 h 933"/>
              <a:gd name="T54" fmla="*/ 920 w 1322"/>
              <a:gd name="T55" fmla="*/ 255 h 933"/>
              <a:gd name="T56" fmla="*/ 960 w 1322"/>
              <a:gd name="T57" fmla="*/ 219 h 933"/>
              <a:gd name="T58" fmla="*/ 993 w 1322"/>
              <a:gd name="T59" fmla="*/ 251 h 933"/>
              <a:gd name="T60" fmla="*/ 1041 w 1322"/>
              <a:gd name="T61" fmla="*/ 159 h 933"/>
              <a:gd name="T62" fmla="*/ 1124 w 1322"/>
              <a:gd name="T63" fmla="*/ 161 h 933"/>
              <a:gd name="T64" fmla="*/ 1137 w 1322"/>
              <a:gd name="T65" fmla="*/ 242 h 933"/>
              <a:gd name="T66" fmla="*/ 1190 w 1322"/>
              <a:gd name="T67" fmla="*/ 269 h 933"/>
              <a:gd name="T68" fmla="*/ 1205 w 1322"/>
              <a:gd name="T69" fmla="*/ 296 h 933"/>
              <a:gd name="T70" fmla="*/ 1259 w 1322"/>
              <a:gd name="T71" fmla="*/ 309 h 933"/>
              <a:gd name="T72" fmla="*/ 1322 w 1322"/>
              <a:gd name="T73" fmla="*/ 366 h 933"/>
              <a:gd name="T74" fmla="*/ 1239 w 1322"/>
              <a:gd name="T75" fmla="*/ 534 h 933"/>
              <a:gd name="T76" fmla="*/ 1188 w 1322"/>
              <a:gd name="T77" fmla="*/ 653 h 933"/>
              <a:gd name="T78" fmla="*/ 1152 w 1322"/>
              <a:gd name="T79" fmla="*/ 692 h 933"/>
              <a:gd name="T80" fmla="*/ 1179 w 1322"/>
              <a:gd name="T81" fmla="*/ 734 h 933"/>
              <a:gd name="T82" fmla="*/ 1164 w 1322"/>
              <a:gd name="T83" fmla="*/ 774 h 933"/>
              <a:gd name="T84" fmla="*/ 1169 w 1322"/>
              <a:gd name="T85" fmla="*/ 837 h 933"/>
              <a:gd name="T86" fmla="*/ 1146 w 1322"/>
              <a:gd name="T87" fmla="*/ 852 h 933"/>
              <a:gd name="T88" fmla="*/ 932 w 1322"/>
              <a:gd name="T89" fmla="*/ 857 h 933"/>
              <a:gd name="T90" fmla="*/ 882 w 1322"/>
              <a:gd name="T91" fmla="*/ 854 h 933"/>
              <a:gd name="T92" fmla="*/ 846 w 1322"/>
              <a:gd name="T93" fmla="*/ 800 h 933"/>
              <a:gd name="T94" fmla="*/ 794 w 1322"/>
              <a:gd name="T95" fmla="*/ 795 h 933"/>
              <a:gd name="T96" fmla="*/ 750 w 1322"/>
              <a:gd name="T97" fmla="*/ 833 h 933"/>
              <a:gd name="T98" fmla="*/ 729 w 1322"/>
              <a:gd name="T99" fmla="*/ 876 h 933"/>
              <a:gd name="T100" fmla="*/ 677 w 1322"/>
              <a:gd name="T101" fmla="*/ 879 h 933"/>
              <a:gd name="T102" fmla="*/ 590 w 1322"/>
              <a:gd name="T103" fmla="*/ 923 h 933"/>
              <a:gd name="T104" fmla="*/ 543 w 1322"/>
              <a:gd name="T105" fmla="*/ 933 h 933"/>
              <a:gd name="T106" fmla="*/ 366 w 1322"/>
              <a:gd name="T107" fmla="*/ 875 h 933"/>
              <a:gd name="T108" fmla="*/ 246 w 1322"/>
              <a:gd name="T109" fmla="*/ 810 h 933"/>
              <a:gd name="T110" fmla="*/ 173 w 1322"/>
              <a:gd name="T111" fmla="*/ 801 h 933"/>
              <a:gd name="T112" fmla="*/ 96 w 1322"/>
              <a:gd name="T113" fmla="*/ 786 h 933"/>
              <a:gd name="T114" fmla="*/ 9 w 1322"/>
              <a:gd name="T115" fmla="*/ 756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2" h="933">
                <a:moveTo>
                  <a:pt x="9" y="756"/>
                </a:moveTo>
                <a:lnTo>
                  <a:pt x="0" y="725"/>
                </a:lnTo>
                <a:lnTo>
                  <a:pt x="38" y="702"/>
                </a:lnTo>
                <a:lnTo>
                  <a:pt x="36" y="659"/>
                </a:lnTo>
                <a:lnTo>
                  <a:pt x="68" y="614"/>
                </a:lnTo>
                <a:lnTo>
                  <a:pt x="84" y="575"/>
                </a:lnTo>
                <a:lnTo>
                  <a:pt x="138" y="539"/>
                </a:lnTo>
                <a:lnTo>
                  <a:pt x="227" y="512"/>
                </a:lnTo>
                <a:lnTo>
                  <a:pt x="273" y="527"/>
                </a:lnTo>
                <a:lnTo>
                  <a:pt x="317" y="327"/>
                </a:lnTo>
                <a:lnTo>
                  <a:pt x="320" y="246"/>
                </a:lnTo>
                <a:lnTo>
                  <a:pt x="275" y="194"/>
                </a:lnTo>
                <a:lnTo>
                  <a:pt x="275" y="141"/>
                </a:lnTo>
                <a:lnTo>
                  <a:pt x="329" y="122"/>
                </a:lnTo>
                <a:lnTo>
                  <a:pt x="330" y="92"/>
                </a:lnTo>
                <a:lnTo>
                  <a:pt x="290" y="86"/>
                </a:lnTo>
                <a:lnTo>
                  <a:pt x="302" y="45"/>
                </a:lnTo>
                <a:lnTo>
                  <a:pt x="473" y="9"/>
                </a:lnTo>
                <a:lnTo>
                  <a:pt x="498" y="87"/>
                </a:lnTo>
                <a:lnTo>
                  <a:pt x="555" y="122"/>
                </a:lnTo>
                <a:lnTo>
                  <a:pt x="618" y="122"/>
                </a:lnTo>
                <a:lnTo>
                  <a:pt x="782" y="0"/>
                </a:lnTo>
                <a:lnTo>
                  <a:pt x="827" y="21"/>
                </a:lnTo>
                <a:lnTo>
                  <a:pt x="842" y="146"/>
                </a:lnTo>
                <a:lnTo>
                  <a:pt x="843" y="236"/>
                </a:lnTo>
                <a:lnTo>
                  <a:pt x="891" y="294"/>
                </a:lnTo>
                <a:lnTo>
                  <a:pt x="924" y="294"/>
                </a:lnTo>
                <a:lnTo>
                  <a:pt x="920" y="255"/>
                </a:lnTo>
                <a:lnTo>
                  <a:pt x="960" y="219"/>
                </a:lnTo>
                <a:lnTo>
                  <a:pt x="993" y="251"/>
                </a:lnTo>
                <a:lnTo>
                  <a:pt x="1041" y="159"/>
                </a:lnTo>
                <a:lnTo>
                  <a:pt x="1124" y="161"/>
                </a:lnTo>
                <a:lnTo>
                  <a:pt x="1137" y="242"/>
                </a:lnTo>
                <a:lnTo>
                  <a:pt x="1190" y="269"/>
                </a:lnTo>
                <a:lnTo>
                  <a:pt x="1205" y="296"/>
                </a:lnTo>
                <a:lnTo>
                  <a:pt x="1259" y="309"/>
                </a:lnTo>
                <a:lnTo>
                  <a:pt x="1322" y="366"/>
                </a:lnTo>
                <a:lnTo>
                  <a:pt x="1239" y="534"/>
                </a:lnTo>
                <a:lnTo>
                  <a:pt x="1188" y="653"/>
                </a:lnTo>
                <a:lnTo>
                  <a:pt x="1152" y="692"/>
                </a:lnTo>
                <a:lnTo>
                  <a:pt x="1179" y="734"/>
                </a:lnTo>
                <a:lnTo>
                  <a:pt x="1164" y="774"/>
                </a:lnTo>
                <a:lnTo>
                  <a:pt x="1169" y="837"/>
                </a:lnTo>
                <a:lnTo>
                  <a:pt x="1146" y="852"/>
                </a:lnTo>
                <a:lnTo>
                  <a:pt x="932" y="857"/>
                </a:lnTo>
                <a:lnTo>
                  <a:pt x="882" y="854"/>
                </a:lnTo>
                <a:lnTo>
                  <a:pt x="846" y="800"/>
                </a:lnTo>
                <a:lnTo>
                  <a:pt x="794" y="795"/>
                </a:lnTo>
                <a:lnTo>
                  <a:pt x="750" y="833"/>
                </a:lnTo>
                <a:lnTo>
                  <a:pt x="729" y="876"/>
                </a:lnTo>
                <a:lnTo>
                  <a:pt x="677" y="879"/>
                </a:lnTo>
                <a:lnTo>
                  <a:pt x="590" y="923"/>
                </a:lnTo>
                <a:lnTo>
                  <a:pt x="543" y="933"/>
                </a:lnTo>
                <a:lnTo>
                  <a:pt x="366" y="875"/>
                </a:lnTo>
                <a:lnTo>
                  <a:pt x="246" y="810"/>
                </a:lnTo>
                <a:lnTo>
                  <a:pt x="173" y="801"/>
                </a:lnTo>
                <a:lnTo>
                  <a:pt x="96" y="786"/>
                </a:lnTo>
                <a:lnTo>
                  <a:pt x="9" y="756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B8CB6ECB-DA51-9F6D-695E-C155A45BE6E7}"/>
              </a:ext>
            </a:extLst>
          </p:cNvPr>
          <p:cNvSpPr>
            <a:spLocks/>
          </p:cNvSpPr>
          <p:nvPr/>
        </p:nvSpPr>
        <p:spPr bwMode="auto">
          <a:xfrm>
            <a:off x="2829965" y="3089039"/>
            <a:ext cx="390120" cy="497116"/>
          </a:xfrm>
          <a:custGeom>
            <a:avLst/>
            <a:gdLst>
              <a:gd name="T0" fmla="*/ 153 w 455"/>
              <a:gd name="T1" fmla="*/ 248 h 521"/>
              <a:gd name="T2" fmla="*/ 168 w 455"/>
              <a:gd name="T3" fmla="*/ 374 h 521"/>
              <a:gd name="T4" fmla="*/ 167 w 455"/>
              <a:gd name="T5" fmla="*/ 462 h 521"/>
              <a:gd name="T6" fmla="*/ 218 w 455"/>
              <a:gd name="T7" fmla="*/ 521 h 521"/>
              <a:gd name="T8" fmla="*/ 251 w 455"/>
              <a:gd name="T9" fmla="*/ 521 h 521"/>
              <a:gd name="T10" fmla="*/ 246 w 455"/>
              <a:gd name="T11" fmla="*/ 480 h 521"/>
              <a:gd name="T12" fmla="*/ 285 w 455"/>
              <a:gd name="T13" fmla="*/ 447 h 521"/>
              <a:gd name="T14" fmla="*/ 320 w 455"/>
              <a:gd name="T15" fmla="*/ 479 h 521"/>
              <a:gd name="T16" fmla="*/ 366 w 455"/>
              <a:gd name="T17" fmla="*/ 389 h 521"/>
              <a:gd name="T18" fmla="*/ 449 w 455"/>
              <a:gd name="T19" fmla="*/ 389 h 521"/>
              <a:gd name="T20" fmla="*/ 455 w 455"/>
              <a:gd name="T21" fmla="*/ 321 h 521"/>
              <a:gd name="T22" fmla="*/ 381 w 455"/>
              <a:gd name="T23" fmla="*/ 275 h 521"/>
              <a:gd name="T24" fmla="*/ 383 w 455"/>
              <a:gd name="T25" fmla="*/ 230 h 521"/>
              <a:gd name="T26" fmla="*/ 357 w 455"/>
              <a:gd name="T27" fmla="*/ 185 h 521"/>
              <a:gd name="T28" fmla="*/ 389 w 455"/>
              <a:gd name="T29" fmla="*/ 91 h 521"/>
              <a:gd name="T30" fmla="*/ 347 w 455"/>
              <a:gd name="T31" fmla="*/ 61 h 521"/>
              <a:gd name="T32" fmla="*/ 350 w 455"/>
              <a:gd name="T33" fmla="*/ 7 h 521"/>
              <a:gd name="T34" fmla="*/ 321 w 455"/>
              <a:gd name="T35" fmla="*/ 0 h 521"/>
              <a:gd name="T36" fmla="*/ 294 w 455"/>
              <a:gd name="T37" fmla="*/ 61 h 521"/>
              <a:gd name="T38" fmla="*/ 233 w 455"/>
              <a:gd name="T39" fmla="*/ 96 h 521"/>
              <a:gd name="T40" fmla="*/ 173 w 455"/>
              <a:gd name="T41" fmla="*/ 91 h 521"/>
              <a:gd name="T42" fmla="*/ 149 w 455"/>
              <a:gd name="T43" fmla="*/ 126 h 521"/>
              <a:gd name="T44" fmla="*/ 102 w 455"/>
              <a:gd name="T45" fmla="*/ 93 h 521"/>
              <a:gd name="T46" fmla="*/ 78 w 455"/>
              <a:gd name="T47" fmla="*/ 120 h 521"/>
              <a:gd name="T48" fmla="*/ 38 w 455"/>
              <a:gd name="T49" fmla="*/ 70 h 521"/>
              <a:gd name="T50" fmla="*/ 0 w 455"/>
              <a:gd name="T51" fmla="*/ 81 h 521"/>
              <a:gd name="T52" fmla="*/ 54 w 455"/>
              <a:gd name="T53" fmla="*/ 127 h 521"/>
              <a:gd name="T54" fmla="*/ 48 w 455"/>
              <a:gd name="T55" fmla="*/ 160 h 521"/>
              <a:gd name="T56" fmla="*/ 63 w 455"/>
              <a:gd name="T57" fmla="*/ 213 h 521"/>
              <a:gd name="T58" fmla="*/ 107 w 455"/>
              <a:gd name="T59" fmla="*/ 228 h 521"/>
              <a:gd name="T60" fmla="*/ 153 w 455"/>
              <a:gd name="T61" fmla="*/ 24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5" h="521">
                <a:moveTo>
                  <a:pt x="153" y="248"/>
                </a:moveTo>
                <a:lnTo>
                  <a:pt x="168" y="374"/>
                </a:lnTo>
                <a:lnTo>
                  <a:pt x="167" y="462"/>
                </a:lnTo>
                <a:lnTo>
                  <a:pt x="218" y="521"/>
                </a:lnTo>
                <a:lnTo>
                  <a:pt x="251" y="521"/>
                </a:lnTo>
                <a:lnTo>
                  <a:pt x="246" y="480"/>
                </a:lnTo>
                <a:lnTo>
                  <a:pt x="285" y="447"/>
                </a:lnTo>
                <a:lnTo>
                  <a:pt x="320" y="479"/>
                </a:lnTo>
                <a:lnTo>
                  <a:pt x="366" y="389"/>
                </a:lnTo>
                <a:lnTo>
                  <a:pt x="449" y="389"/>
                </a:lnTo>
                <a:lnTo>
                  <a:pt x="455" y="321"/>
                </a:lnTo>
                <a:lnTo>
                  <a:pt x="381" y="275"/>
                </a:lnTo>
                <a:lnTo>
                  <a:pt x="383" y="230"/>
                </a:lnTo>
                <a:lnTo>
                  <a:pt x="357" y="185"/>
                </a:lnTo>
                <a:lnTo>
                  <a:pt x="389" y="91"/>
                </a:lnTo>
                <a:lnTo>
                  <a:pt x="347" y="61"/>
                </a:lnTo>
                <a:lnTo>
                  <a:pt x="350" y="7"/>
                </a:lnTo>
                <a:lnTo>
                  <a:pt x="321" y="0"/>
                </a:lnTo>
                <a:lnTo>
                  <a:pt x="294" y="61"/>
                </a:lnTo>
                <a:lnTo>
                  <a:pt x="233" y="96"/>
                </a:lnTo>
                <a:lnTo>
                  <a:pt x="173" y="91"/>
                </a:lnTo>
                <a:lnTo>
                  <a:pt x="149" y="126"/>
                </a:lnTo>
                <a:lnTo>
                  <a:pt x="102" y="93"/>
                </a:lnTo>
                <a:lnTo>
                  <a:pt x="78" y="120"/>
                </a:lnTo>
                <a:lnTo>
                  <a:pt x="38" y="70"/>
                </a:lnTo>
                <a:lnTo>
                  <a:pt x="0" y="81"/>
                </a:lnTo>
                <a:lnTo>
                  <a:pt x="54" y="127"/>
                </a:lnTo>
                <a:lnTo>
                  <a:pt x="48" y="160"/>
                </a:lnTo>
                <a:lnTo>
                  <a:pt x="63" y="213"/>
                </a:lnTo>
                <a:lnTo>
                  <a:pt x="107" y="228"/>
                </a:lnTo>
                <a:lnTo>
                  <a:pt x="153" y="248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5620A3EF-B6DD-F9EE-7173-DA66B8DA5084}"/>
              </a:ext>
            </a:extLst>
          </p:cNvPr>
          <p:cNvSpPr>
            <a:spLocks/>
          </p:cNvSpPr>
          <p:nvPr/>
        </p:nvSpPr>
        <p:spPr bwMode="auto">
          <a:xfrm>
            <a:off x="3740245" y="3861975"/>
            <a:ext cx="334784" cy="586916"/>
          </a:xfrm>
          <a:custGeom>
            <a:avLst/>
            <a:gdLst>
              <a:gd name="T0" fmla="*/ 46 w 391"/>
              <a:gd name="T1" fmla="*/ 338 h 614"/>
              <a:gd name="T2" fmla="*/ 1 w 391"/>
              <a:gd name="T3" fmla="*/ 419 h 614"/>
              <a:gd name="T4" fmla="*/ 0 w 391"/>
              <a:gd name="T5" fmla="*/ 495 h 614"/>
              <a:gd name="T6" fmla="*/ 18 w 391"/>
              <a:gd name="T7" fmla="*/ 521 h 614"/>
              <a:gd name="T8" fmla="*/ 18 w 391"/>
              <a:gd name="T9" fmla="*/ 581 h 614"/>
              <a:gd name="T10" fmla="*/ 45 w 391"/>
              <a:gd name="T11" fmla="*/ 563 h 614"/>
              <a:gd name="T12" fmla="*/ 91 w 391"/>
              <a:gd name="T13" fmla="*/ 614 h 614"/>
              <a:gd name="T14" fmla="*/ 145 w 391"/>
              <a:gd name="T15" fmla="*/ 593 h 614"/>
              <a:gd name="T16" fmla="*/ 207 w 391"/>
              <a:gd name="T17" fmla="*/ 609 h 614"/>
              <a:gd name="T18" fmla="*/ 279 w 391"/>
              <a:gd name="T19" fmla="*/ 611 h 614"/>
              <a:gd name="T20" fmla="*/ 349 w 391"/>
              <a:gd name="T21" fmla="*/ 590 h 614"/>
              <a:gd name="T22" fmla="*/ 348 w 391"/>
              <a:gd name="T23" fmla="*/ 561 h 614"/>
              <a:gd name="T24" fmla="*/ 369 w 391"/>
              <a:gd name="T25" fmla="*/ 524 h 614"/>
              <a:gd name="T26" fmla="*/ 331 w 391"/>
              <a:gd name="T27" fmla="*/ 473 h 614"/>
              <a:gd name="T28" fmla="*/ 391 w 391"/>
              <a:gd name="T29" fmla="*/ 387 h 614"/>
              <a:gd name="T30" fmla="*/ 358 w 391"/>
              <a:gd name="T31" fmla="*/ 389 h 614"/>
              <a:gd name="T32" fmla="*/ 319 w 391"/>
              <a:gd name="T33" fmla="*/ 326 h 614"/>
              <a:gd name="T34" fmla="*/ 292 w 391"/>
              <a:gd name="T35" fmla="*/ 291 h 614"/>
              <a:gd name="T36" fmla="*/ 322 w 391"/>
              <a:gd name="T37" fmla="*/ 234 h 614"/>
              <a:gd name="T38" fmla="*/ 324 w 391"/>
              <a:gd name="T39" fmla="*/ 206 h 614"/>
              <a:gd name="T40" fmla="*/ 285 w 391"/>
              <a:gd name="T41" fmla="*/ 225 h 614"/>
              <a:gd name="T42" fmla="*/ 237 w 391"/>
              <a:gd name="T43" fmla="*/ 162 h 614"/>
              <a:gd name="T44" fmla="*/ 267 w 391"/>
              <a:gd name="T45" fmla="*/ 116 h 614"/>
              <a:gd name="T46" fmla="*/ 270 w 391"/>
              <a:gd name="T47" fmla="*/ 59 h 614"/>
              <a:gd name="T48" fmla="*/ 210 w 391"/>
              <a:gd name="T49" fmla="*/ 0 h 614"/>
              <a:gd name="T50" fmla="*/ 174 w 391"/>
              <a:gd name="T51" fmla="*/ 0 h 614"/>
              <a:gd name="T52" fmla="*/ 202 w 391"/>
              <a:gd name="T53" fmla="*/ 36 h 614"/>
              <a:gd name="T54" fmla="*/ 181 w 391"/>
              <a:gd name="T55" fmla="*/ 81 h 614"/>
              <a:gd name="T56" fmla="*/ 127 w 391"/>
              <a:gd name="T57" fmla="*/ 131 h 614"/>
              <a:gd name="T58" fmla="*/ 118 w 391"/>
              <a:gd name="T59" fmla="*/ 174 h 614"/>
              <a:gd name="T60" fmla="*/ 133 w 391"/>
              <a:gd name="T61" fmla="*/ 207 h 614"/>
              <a:gd name="T62" fmla="*/ 46 w 391"/>
              <a:gd name="T63" fmla="*/ 338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1" h="614">
                <a:moveTo>
                  <a:pt x="46" y="338"/>
                </a:moveTo>
                <a:lnTo>
                  <a:pt x="1" y="419"/>
                </a:lnTo>
                <a:lnTo>
                  <a:pt x="0" y="495"/>
                </a:lnTo>
                <a:lnTo>
                  <a:pt x="18" y="521"/>
                </a:lnTo>
                <a:lnTo>
                  <a:pt x="18" y="581"/>
                </a:lnTo>
                <a:lnTo>
                  <a:pt x="45" y="563"/>
                </a:lnTo>
                <a:lnTo>
                  <a:pt x="91" y="614"/>
                </a:lnTo>
                <a:lnTo>
                  <a:pt x="145" y="593"/>
                </a:lnTo>
                <a:lnTo>
                  <a:pt x="207" y="609"/>
                </a:lnTo>
                <a:lnTo>
                  <a:pt x="279" y="611"/>
                </a:lnTo>
                <a:lnTo>
                  <a:pt x="349" y="590"/>
                </a:lnTo>
                <a:lnTo>
                  <a:pt x="348" y="561"/>
                </a:lnTo>
                <a:lnTo>
                  <a:pt x="369" y="524"/>
                </a:lnTo>
                <a:lnTo>
                  <a:pt x="331" y="473"/>
                </a:lnTo>
                <a:lnTo>
                  <a:pt x="391" y="387"/>
                </a:lnTo>
                <a:lnTo>
                  <a:pt x="358" y="389"/>
                </a:lnTo>
                <a:lnTo>
                  <a:pt x="319" y="326"/>
                </a:lnTo>
                <a:lnTo>
                  <a:pt x="292" y="291"/>
                </a:lnTo>
                <a:lnTo>
                  <a:pt x="322" y="234"/>
                </a:lnTo>
                <a:lnTo>
                  <a:pt x="324" y="206"/>
                </a:lnTo>
                <a:lnTo>
                  <a:pt x="285" y="225"/>
                </a:lnTo>
                <a:lnTo>
                  <a:pt x="237" y="162"/>
                </a:lnTo>
                <a:lnTo>
                  <a:pt x="267" y="116"/>
                </a:lnTo>
                <a:lnTo>
                  <a:pt x="270" y="59"/>
                </a:lnTo>
                <a:lnTo>
                  <a:pt x="210" y="0"/>
                </a:lnTo>
                <a:lnTo>
                  <a:pt x="174" y="0"/>
                </a:lnTo>
                <a:lnTo>
                  <a:pt x="202" y="36"/>
                </a:lnTo>
                <a:lnTo>
                  <a:pt x="181" y="81"/>
                </a:lnTo>
                <a:lnTo>
                  <a:pt x="127" y="131"/>
                </a:lnTo>
                <a:lnTo>
                  <a:pt x="118" y="174"/>
                </a:lnTo>
                <a:lnTo>
                  <a:pt x="133" y="207"/>
                </a:lnTo>
                <a:lnTo>
                  <a:pt x="46" y="338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ED7EA531-BA8F-3958-45E4-274FA52863A3}"/>
              </a:ext>
            </a:extLst>
          </p:cNvPr>
          <p:cNvSpPr>
            <a:spLocks/>
          </p:cNvSpPr>
          <p:nvPr/>
        </p:nvSpPr>
        <p:spPr bwMode="auto">
          <a:xfrm>
            <a:off x="4556455" y="4221181"/>
            <a:ext cx="102371" cy="137908"/>
          </a:xfrm>
          <a:custGeom>
            <a:avLst/>
            <a:gdLst>
              <a:gd name="T0" fmla="*/ 54 w 118"/>
              <a:gd name="T1" fmla="*/ 0 h 144"/>
              <a:gd name="T2" fmla="*/ 21 w 118"/>
              <a:gd name="T3" fmla="*/ 1 h 144"/>
              <a:gd name="T4" fmla="*/ 31 w 118"/>
              <a:gd name="T5" fmla="*/ 57 h 144"/>
              <a:gd name="T6" fmla="*/ 0 w 118"/>
              <a:gd name="T7" fmla="*/ 73 h 144"/>
              <a:gd name="T8" fmla="*/ 13 w 118"/>
              <a:gd name="T9" fmla="*/ 117 h 144"/>
              <a:gd name="T10" fmla="*/ 39 w 118"/>
              <a:gd name="T11" fmla="*/ 144 h 144"/>
              <a:gd name="T12" fmla="*/ 73 w 118"/>
              <a:gd name="T13" fmla="*/ 94 h 144"/>
              <a:gd name="T14" fmla="*/ 118 w 118"/>
              <a:gd name="T15" fmla="*/ 54 h 144"/>
              <a:gd name="T16" fmla="*/ 54 w 118"/>
              <a:gd name="T1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44">
                <a:moveTo>
                  <a:pt x="54" y="0"/>
                </a:moveTo>
                <a:lnTo>
                  <a:pt x="21" y="1"/>
                </a:lnTo>
                <a:lnTo>
                  <a:pt x="31" y="57"/>
                </a:lnTo>
                <a:lnTo>
                  <a:pt x="0" y="73"/>
                </a:lnTo>
                <a:lnTo>
                  <a:pt x="13" y="117"/>
                </a:lnTo>
                <a:lnTo>
                  <a:pt x="39" y="144"/>
                </a:lnTo>
                <a:lnTo>
                  <a:pt x="73" y="94"/>
                </a:lnTo>
                <a:lnTo>
                  <a:pt x="118" y="54"/>
                </a:lnTo>
                <a:lnTo>
                  <a:pt x="54" y="0"/>
                </a:lnTo>
                <a:close/>
              </a:path>
            </a:pathLst>
          </a:custGeom>
          <a:solidFill>
            <a:srgbClr val="65484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CA7B57F5-C22C-8388-ABEF-D0DA6B121B35}"/>
              </a:ext>
            </a:extLst>
          </p:cNvPr>
          <p:cNvSpPr>
            <a:spLocks/>
          </p:cNvSpPr>
          <p:nvPr/>
        </p:nvSpPr>
        <p:spPr bwMode="auto">
          <a:xfrm>
            <a:off x="4548153" y="4153829"/>
            <a:ext cx="199210" cy="118668"/>
          </a:xfrm>
          <a:custGeom>
            <a:avLst/>
            <a:gdLst>
              <a:gd name="T0" fmla="*/ 0 w 236"/>
              <a:gd name="T1" fmla="*/ 40 h 124"/>
              <a:gd name="T2" fmla="*/ 33 w 236"/>
              <a:gd name="T3" fmla="*/ 73 h 124"/>
              <a:gd name="T4" fmla="*/ 65 w 236"/>
              <a:gd name="T5" fmla="*/ 72 h 124"/>
              <a:gd name="T6" fmla="*/ 126 w 236"/>
              <a:gd name="T7" fmla="*/ 124 h 124"/>
              <a:gd name="T8" fmla="*/ 188 w 236"/>
              <a:gd name="T9" fmla="*/ 94 h 124"/>
              <a:gd name="T10" fmla="*/ 236 w 236"/>
              <a:gd name="T11" fmla="*/ 37 h 124"/>
              <a:gd name="T12" fmla="*/ 231 w 236"/>
              <a:gd name="T13" fmla="*/ 0 h 124"/>
              <a:gd name="T14" fmla="*/ 137 w 236"/>
              <a:gd name="T15" fmla="*/ 46 h 124"/>
              <a:gd name="T16" fmla="*/ 78 w 236"/>
              <a:gd name="T17" fmla="*/ 39 h 124"/>
              <a:gd name="T18" fmla="*/ 35 w 236"/>
              <a:gd name="T19" fmla="*/ 1 h 124"/>
              <a:gd name="T20" fmla="*/ 0 w 236"/>
              <a:gd name="T21" fmla="*/ 4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6" h="124">
                <a:moveTo>
                  <a:pt x="0" y="40"/>
                </a:moveTo>
                <a:lnTo>
                  <a:pt x="33" y="73"/>
                </a:lnTo>
                <a:lnTo>
                  <a:pt x="65" y="72"/>
                </a:lnTo>
                <a:lnTo>
                  <a:pt x="126" y="124"/>
                </a:lnTo>
                <a:lnTo>
                  <a:pt x="188" y="94"/>
                </a:lnTo>
                <a:lnTo>
                  <a:pt x="236" y="37"/>
                </a:lnTo>
                <a:lnTo>
                  <a:pt x="231" y="0"/>
                </a:lnTo>
                <a:lnTo>
                  <a:pt x="137" y="46"/>
                </a:lnTo>
                <a:lnTo>
                  <a:pt x="78" y="39"/>
                </a:lnTo>
                <a:lnTo>
                  <a:pt x="35" y="1"/>
                </a:lnTo>
                <a:lnTo>
                  <a:pt x="0" y="40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Freeform 27">
            <a:extLst>
              <a:ext uri="{FF2B5EF4-FFF2-40B4-BE49-F238E27FC236}">
                <a16:creationId xmlns:a16="http://schemas.microsoft.com/office/drawing/2014/main" id="{3C265275-8639-18FA-501D-93E6A8AC1AC9}"/>
              </a:ext>
            </a:extLst>
          </p:cNvPr>
          <p:cNvSpPr>
            <a:spLocks/>
          </p:cNvSpPr>
          <p:nvPr/>
        </p:nvSpPr>
        <p:spPr bwMode="auto">
          <a:xfrm>
            <a:off x="4360010" y="4028749"/>
            <a:ext cx="420556" cy="169981"/>
          </a:xfrm>
          <a:custGeom>
            <a:avLst/>
            <a:gdLst>
              <a:gd name="T0" fmla="*/ 41 w 489"/>
              <a:gd name="T1" fmla="*/ 168 h 178"/>
              <a:gd name="T2" fmla="*/ 26 w 489"/>
              <a:gd name="T3" fmla="*/ 118 h 178"/>
              <a:gd name="T4" fmla="*/ 0 w 489"/>
              <a:gd name="T5" fmla="*/ 106 h 178"/>
              <a:gd name="T6" fmla="*/ 54 w 489"/>
              <a:gd name="T7" fmla="*/ 51 h 178"/>
              <a:gd name="T8" fmla="*/ 47 w 489"/>
              <a:gd name="T9" fmla="*/ 21 h 178"/>
              <a:gd name="T10" fmla="*/ 66 w 489"/>
              <a:gd name="T11" fmla="*/ 0 h 178"/>
              <a:gd name="T12" fmla="*/ 125 w 489"/>
              <a:gd name="T13" fmla="*/ 3 h 178"/>
              <a:gd name="T14" fmla="*/ 176 w 489"/>
              <a:gd name="T15" fmla="*/ 52 h 178"/>
              <a:gd name="T16" fmla="*/ 198 w 489"/>
              <a:gd name="T17" fmla="*/ 31 h 178"/>
              <a:gd name="T18" fmla="*/ 257 w 489"/>
              <a:gd name="T19" fmla="*/ 49 h 178"/>
              <a:gd name="T20" fmla="*/ 302 w 489"/>
              <a:gd name="T21" fmla="*/ 16 h 178"/>
              <a:gd name="T22" fmla="*/ 324 w 489"/>
              <a:gd name="T23" fmla="*/ 27 h 178"/>
              <a:gd name="T24" fmla="*/ 308 w 489"/>
              <a:gd name="T25" fmla="*/ 72 h 178"/>
              <a:gd name="T26" fmla="*/ 353 w 489"/>
              <a:gd name="T27" fmla="*/ 85 h 178"/>
              <a:gd name="T28" fmla="*/ 399 w 489"/>
              <a:gd name="T29" fmla="*/ 51 h 178"/>
              <a:gd name="T30" fmla="*/ 426 w 489"/>
              <a:gd name="T31" fmla="*/ 57 h 178"/>
              <a:gd name="T32" fmla="*/ 480 w 489"/>
              <a:gd name="T33" fmla="*/ 25 h 178"/>
              <a:gd name="T34" fmla="*/ 489 w 489"/>
              <a:gd name="T35" fmla="*/ 78 h 178"/>
              <a:gd name="T36" fmla="*/ 450 w 489"/>
              <a:gd name="T37" fmla="*/ 133 h 178"/>
              <a:gd name="T38" fmla="*/ 359 w 489"/>
              <a:gd name="T39" fmla="*/ 178 h 178"/>
              <a:gd name="T40" fmla="*/ 297 w 489"/>
              <a:gd name="T41" fmla="*/ 169 h 178"/>
              <a:gd name="T42" fmla="*/ 255 w 489"/>
              <a:gd name="T43" fmla="*/ 130 h 178"/>
              <a:gd name="T44" fmla="*/ 219 w 489"/>
              <a:gd name="T45" fmla="*/ 171 h 178"/>
              <a:gd name="T46" fmla="*/ 203 w 489"/>
              <a:gd name="T47" fmla="*/ 124 h 178"/>
              <a:gd name="T48" fmla="*/ 177 w 489"/>
              <a:gd name="T49" fmla="*/ 126 h 178"/>
              <a:gd name="T50" fmla="*/ 141 w 489"/>
              <a:gd name="T51" fmla="*/ 91 h 178"/>
              <a:gd name="T52" fmla="*/ 63 w 489"/>
              <a:gd name="T53" fmla="*/ 165 h 178"/>
              <a:gd name="T54" fmla="*/ 41 w 489"/>
              <a:gd name="T55" fmla="*/ 16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9" h="178">
                <a:moveTo>
                  <a:pt x="41" y="168"/>
                </a:moveTo>
                <a:lnTo>
                  <a:pt x="26" y="118"/>
                </a:lnTo>
                <a:lnTo>
                  <a:pt x="0" y="106"/>
                </a:lnTo>
                <a:lnTo>
                  <a:pt x="54" y="51"/>
                </a:lnTo>
                <a:lnTo>
                  <a:pt x="47" y="21"/>
                </a:lnTo>
                <a:lnTo>
                  <a:pt x="66" y="0"/>
                </a:lnTo>
                <a:lnTo>
                  <a:pt x="125" y="3"/>
                </a:lnTo>
                <a:lnTo>
                  <a:pt x="176" y="52"/>
                </a:lnTo>
                <a:lnTo>
                  <a:pt x="198" y="31"/>
                </a:lnTo>
                <a:lnTo>
                  <a:pt x="257" y="49"/>
                </a:lnTo>
                <a:lnTo>
                  <a:pt x="302" y="16"/>
                </a:lnTo>
                <a:lnTo>
                  <a:pt x="324" y="27"/>
                </a:lnTo>
                <a:lnTo>
                  <a:pt x="308" y="72"/>
                </a:lnTo>
                <a:lnTo>
                  <a:pt x="353" y="85"/>
                </a:lnTo>
                <a:lnTo>
                  <a:pt x="399" y="51"/>
                </a:lnTo>
                <a:lnTo>
                  <a:pt x="426" y="57"/>
                </a:lnTo>
                <a:lnTo>
                  <a:pt x="480" y="25"/>
                </a:lnTo>
                <a:lnTo>
                  <a:pt x="489" y="78"/>
                </a:lnTo>
                <a:lnTo>
                  <a:pt x="450" y="133"/>
                </a:lnTo>
                <a:lnTo>
                  <a:pt x="359" y="178"/>
                </a:lnTo>
                <a:lnTo>
                  <a:pt x="297" y="169"/>
                </a:lnTo>
                <a:lnTo>
                  <a:pt x="255" y="130"/>
                </a:lnTo>
                <a:lnTo>
                  <a:pt x="219" y="171"/>
                </a:lnTo>
                <a:lnTo>
                  <a:pt x="203" y="124"/>
                </a:lnTo>
                <a:lnTo>
                  <a:pt x="177" y="126"/>
                </a:lnTo>
                <a:lnTo>
                  <a:pt x="141" y="91"/>
                </a:lnTo>
                <a:lnTo>
                  <a:pt x="63" y="165"/>
                </a:lnTo>
                <a:lnTo>
                  <a:pt x="41" y="168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 dirty="0">
              <a:latin typeface="Arial" pitchFamily="34" charset="0"/>
              <a:cs typeface="+mn-cs"/>
            </a:endParaRPr>
          </a:p>
        </p:txBody>
      </p:sp>
      <p:sp>
        <p:nvSpPr>
          <p:cNvPr id="47" name="Freeform 28">
            <a:extLst>
              <a:ext uri="{FF2B5EF4-FFF2-40B4-BE49-F238E27FC236}">
                <a16:creationId xmlns:a16="http://schemas.microsoft.com/office/drawing/2014/main" id="{94ECB06C-AB89-1167-EA3D-4DE1E357A851}"/>
              </a:ext>
            </a:extLst>
          </p:cNvPr>
          <p:cNvSpPr>
            <a:spLocks/>
          </p:cNvSpPr>
          <p:nvPr/>
        </p:nvSpPr>
        <p:spPr bwMode="auto">
          <a:xfrm>
            <a:off x="4528786" y="3942154"/>
            <a:ext cx="243479" cy="166774"/>
          </a:xfrm>
          <a:custGeom>
            <a:avLst/>
            <a:gdLst>
              <a:gd name="T0" fmla="*/ 0 w 282"/>
              <a:gd name="T1" fmla="*/ 121 h 175"/>
              <a:gd name="T2" fmla="*/ 60 w 282"/>
              <a:gd name="T3" fmla="*/ 138 h 175"/>
              <a:gd name="T4" fmla="*/ 102 w 282"/>
              <a:gd name="T5" fmla="*/ 106 h 175"/>
              <a:gd name="T6" fmla="*/ 126 w 282"/>
              <a:gd name="T7" fmla="*/ 117 h 175"/>
              <a:gd name="T8" fmla="*/ 110 w 282"/>
              <a:gd name="T9" fmla="*/ 163 h 175"/>
              <a:gd name="T10" fmla="*/ 158 w 282"/>
              <a:gd name="T11" fmla="*/ 175 h 175"/>
              <a:gd name="T12" fmla="*/ 200 w 282"/>
              <a:gd name="T13" fmla="*/ 141 h 175"/>
              <a:gd name="T14" fmla="*/ 228 w 282"/>
              <a:gd name="T15" fmla="*/ 147 h 175"/>
              <a:gd name="T16" fmla="*/ 282 w 282"/>
              <a:gd name="T17" fmla="*/ 114 h 175"/>
              <a:gd name="T18" fmla="*/ 275 w 282"/>
              <a:gd name="T19" fmla="*/ 39 h 175"/>
              <a:gd name="T20" fmla="*/ 182 w 282"/>
              <a:gd name="T21" fmla="*/ 37 h 175"/>
              <a:gd name="T22" fmla="*/ 107 w 282"/>
              <a:gd name="T23" fmla="*/ 61 h 175"/>
              <a:gd name="T24" fmla="*/ 110 w 282"/>
              <a:gd name="T25" fmla="*/ 0 h 175"/>
              <a:gd name="T26" fmla="*/ 47 w 282"/>
              <a:gd name="T27" fmla="*/ 45 h 175"/>
              <a:gd name="T28" fmla="*/ 8 w 282"/>
              <a:gd name="T29" fmla="*/ 25 h 175"/>
              <a:gd name="T30" fmla="*/ 2 w 282"/>
              <a:gd name="T31" fmla="*/ 73 h 175"/>
              <a:gd name="T32" fmla="*/ 0 w 282"/>
              <a:gd name="T33" fmla="*/ 12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2" h="175">
                <a:moveTo>
                  <a:pt x="0" y="121"/>
                </a:moveTo>
                <a:lnTo>
                  <a:pt x="60" y="138"/>
                </a:lnTo>
                <a:lnTo>
                  <a:pt x="102" y="106"/>
                </a:lnTo>
                <a:lnTo>
                  <a:pt x="126" y="117"/>
                </a:lnTo>
                <a:lnTo>
                  <a:pt x="110" y="163"/>
                </a:lnTo>
                <a:lnTo>
                  <a:pt x="158" y="175"/>
                </a:lnTo>
                <a:lnTo>
                  <a:pt x="200" y="141"/>
                </a:lnTo>
                <a:lnTo>
                  <a:pt x="228" y="147"/>
                </a:lnTo>
                <a:lnTo>
                  <a:pt x="282" y="114"/>
                </a:lnTo>
                <a:lnTo>
                  <a:pt x="275" y="39"/>
                </a:lnTo>
                <a:lnTo>
                  <a:pt x="182" y="37"/>
                </a:lnTo>
                <a:lnTo>
                  <a:pt x="107" y="61"/>
                </a:lnTo>
                <a:lnTo>
                  <a:pt x="110" y="0"/>
                </a:lnTo>
                <a:lnTo>
                  <a:pt x="47" y="45"/>
                </a:lnTo>
                <a:lnTo>
                  <a:pt x="8" y="25"/>
                </a:lnTo>
                <a:lnTo>
                  <a:pt x="2" y="73"/>
                </a:lnTo>
                <a:lnTo>
                  <a:pt x="0" y="121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Freeform 29">
            <a:extLst>
              <a:ext uri="{FF2B5EF4-FFF2-40B4-BE49-F238E27FC236}">
                <a16:creationId xmlns:a16="http://schemas.microsoft.com/office/drawing/2014/main" id="{1D978ADF-8CE3-430A-59BD-E28FC2E13192}"/>
              </a:ext>
            </a:extLst>
          </p:cNvPr>
          <p:cNvSpPr>
            <a:spLocks/>
          </p:cNvSpPr>
          <p:nvPr/>
        </p:nvSpPr>
        <p:spPr bwMode="auto">
          <a:xfrm>
            <a:off x="4534320" y="3858767"/>
            <a:ext cx="232413" cy="137910"/>
          </a:xfrm>
          <a:custGeom>
            <a:avLst/>
            <a:gdLst>
              <a:gd name="T0" fmla="*/ 0 w 269"/>
              <a:gd name="T1" fmla="*/ 112 h 147"/>
              <a:gd name="T2" fmla="*/ 41 w 269"/>
              <a:gd name="T3" fmla="*/ 132 h 147"/>
              <a:gd name="T4" fmla="*/ 104 w 269"/>
              <a:gd name="T5" fmla="*/ 88 h 147"/>
              <a:gd name="T6" fmla="*/ 101 w 269"/>
              <a:gd name="T7" fmla="*/ 147 h 147"/>
              <a:gd name="T8" fmla="*/ 174 w 269"/>
              <a:gd name="T9" fmla="*/ 124 h 147"/>
              <a:gd name="T10" fmla="*/ 269 w 269"/>
              <a:gd name="T11" fmla="*/ 126 h 147"/>
              <a:gd name="T12" fmla="*/ 267 w 269"/>
              <a:gd name="T13" fmla="*/ 93 h 147"/>
              <a:gd name="T14" fmla="*/ 242 w 269"/>
              <a:gd name="T15" fmla="*/ 25 h 147"/>
              <a:gd name="T16" fmla="*/ 206 w 269"/>
              <a:gd name="T17" fmla="*/ 0 h 147"/>
              <a:gd name="T18" fmla="*/ 152 w 269"/>
              <a:gd name="T19" fmla="*/ 19 h 147"/>
              <a:gd name="T20" fmla="*/ 105 w 269"/>
              <a:gd name="T21" fmla="*/ 0 h 147"/>
              <a:gd name="T22" fmla="*/ 71 w 269"/>
              <a:gd name="T23" fmla="*/ 15 h 147"/>
              <a:gd name="T24" fmla="*/ 0 w 269"/>
              <a:gd name="T25" fmla="*/ 11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147">
                <a:moveTo>
                  <a:pt x="0" y="112"/>
                </a:moveTo>
                <a:lnTo>
                  <a:pt x="41" y="132"/>
                </a:lnTo>
                <a:lnTo>
                  <a:pt x="104" y="88"/>
                </a:lnTo>
                <a:lnTo>
                  <a:pt x="101" y="147"/>
                </a:lnTo>
                <a:lnTo>
                  <a:pt x="174" y="124"/>
                </a:lnTo>
                <a:lnTo>
                  <a:pt x="269" y="126"/>
                </a:lnTo>
                <a:lnTo>
                  <a:pt x="267" y="93"/>
                </a:lnTo>
                <a:lnTo>
                  <a:pt x="242" y="25"/>
                </a:lnTo>
                <a:lnTo>
                  <a:pt x="206" y="0"/>
                </a:lnTo>
                <a:lnTo>
                  <a:pt x="152" y="19"/>
                </a:lnTo>
                <a:lnTo>
                  <a:pt x="105" y="0"/>
                </a:lnTo>
                <a:lnTo>
                  <a:pt x="71" y="15"/>
                </a:lnTo>
                <a:lnTo>
                  <a:pt x="0" y="112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446B6E8B-03CB-4214-D974-53D648E24AC0}"/>
              </a:ext>
            </a:extLst>
          </p:cNvPr>
          <p:cNvSpPr>
            <a:spLocks/>
          </p:cNvSpPr>
          <p:nvPr/>
        </p:nvSpPr>
        <p:spPr bwMode="auto">
          <a:xfrm>
            <a:off x="3886887" y="3557289"/>
            <a:ext cx="439922" cy="673512"/>
          </a:xfrm>
          <a:custGeom>
            <a:avLst/>
            <a:gdLst>
              <a:gd name="T0" fmla="*/ 183 w 510"/>
              <a:gd name="T1" fmla="*/ 0 h 705"/>
              <a:gd name="T2" fmla="*/ 179 w 510"/>
              <a:gd name="T3" fmla="*/ 67 h 705"/>
              <a:gd name="T4" fmla="*/ 134 w 510"/>
              <a:gd name="T5" fmla="*/ 113 h 705"/>
              <a:gd name="T6" fmla="*/ 134 w 510"/>
              <a:gd name="T7" fmla="*/ 158 h 705"/>
              <a:gd name="T8" fmla="*/ 89 w 510"/>
              <a:gd name="T9" fmla="*/ 203 h 705"/>
              <a:gd name="T10" fmla="*/ 43 w 510"/>
              <a:gd name="T11" fmla="*/ 249 h 705"/>
              <a:gd name="T12" fmla="*/ 0 w 510"/>
              <a:gd name="T13" fmla="*/ 313 h 705"/>
              <a:gd name="T14" fmla="*/ 34 w 510"/>
              <a:gd name="T15" fmla="*/ 315 h 705"/>
              <a:gd name="T16" fmla="*/ 94 w 510"/>
              <a:gd name="T17" fmla="*/ 373 h 705"/>
              <a:gd name="T18" fmla="*/ 93 w 510"/>
              <a:gd name="T19" fmla="*/ 430 h 705"/>
              <a:gd name="T20" fmla="*/ 60 w 510"/>
              <a:gd name="T21" fmla="*/ 477 h 705"/>
              <a:gd name="T22" fmla="*/ 108 w 510"/>
              <a:gd name="T23" fmla="*/ 541 h 705"/>
              <a:gd name="T24" fmla="*/ 147 w 510"/>
              <a:gd name="T25" fmla="*/ 525 h 705"/>
              <a:gd name="T26" fmla="*/ 148 w 510"/>
              <a:gd name="T27" fmla="*/ 552 h 705"/>
              <a:gd name="T28" fmla="*/ 117 w 510"/>
              <a:gd name="T29" fmla="*/ 609 h 705"/>
              <a:gd name="T30" fmla="*/ 145 w 510"/>
              <a:gd name="T31" fmla="*/ 642 h 705"/>
              <a:gd name="T32" fmla="*/ 183 w 510"/>
              <a:gd name="T33" fmla="*/ 705 h 705"/>
              <a:gd name="T34" fmla="*/ 216 w 510"/>
              <a:gd name="T35" fmla="*/ 702 h 705"/>
              <a:gd name="T36" fmla="*/ 195 w 510"/>
              <a:gd name="T37" fmla="*/ 651 h 705"/>
              <a:gd name="T38" fmla="*/ 195 w 510"/>
              <a:gd name="T39" fmla="*/ 598 h 705"/>
              <a:gd name="T40" fmla="*/ 226 w 510"/>
              <a:gd name="T41" fmla="*/ 517 h 705"/>
              <a:gd name="T42" fmla="*/ 345 w 510"/>
              <a:gd name="T43" fmla="*/ 432 h 705"/>
              <a:gd name="T44" fmla="*/ 387 w 510"/>
              <a:gd name="T45" fmla="*/ 448 h 705"/>
              <a:gd name="T46" fmla="*/ 426 w 510"/>
              <a:gd name="T47" fmla="*/ 436 h 705"/>
              <a:gd name="T48" fmla="*/ 406 w 510"/>
              <a:gd name="T49" fmla="*/ 364 h 705"/>
              <a:gd name="T50" fmla="*/ 435 w 510"/>
              <a:gd name="T51" fmla="*/ 343 h 705"/>
              <a:gd name="T52" fmla="*/ 426 w 510"/>
              <a:gd name="T53" fmla="*/ 235 h 705"/>
              <a:gd name="T54" fmla="*/ 505 w 510"/>
              <a:gd name="T55" fmla="*/ 183 h 705"/>
              <a:gd name="T56" fmla="*/ 510 w 510"/>
              <a:gd name="T57" fmla="*/ 138 h 705"/>
              <a:gd name="T58" fmla="*/ 463 w 510"/>
              <a:gd name="T59" fmla="*/ 142 h 705"/>
              <a:gd name="T60" fmla="*/ 417 w 510"/>
              <a:gd name="T61" fmla="*/ 105 h 705"/>
              <a:gd name="T62" fmla="*/ 340 w 510"/>
              <a:gd name="T63" fmla="*/ 127 h 705"/>
              <a:gd name="T64" fmla="*/ 297 w 510"/>
              <a:gd name="T65" fmla="*/ 168 h 705"/>
              <a:gd name="T66" fmla="*/ 312 w 510"/>
              <a:gd name="T67" fmla="*/ 85 h 705"/>
              <a:gd name="T68" fmla="*/ 288 w 510"/>
              <a:gd name="T69" fmla="*/ 37 h 705"/>
              <a:gd name="T70" fmla="*/ 255 w 510"/>
              <a:gd name="T71" fmla="*/ 51 h 705"/>
              <a:gd name="T72" fmla="*/ 222 w 510"/>
              <a:gd name="T73" fmla="*/ 16 h 705"/>
              <a:gd name="T74" fmla="*/ 183 w 510"/>
              <a:gd name="T75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705">
                <a:moveTo>
                  <a:pt x="183" y="0"/>
                </a:moveTo>
                <a:lnTo>
                  <a:pt x="179" y="67"/>
                </a:lnTo>
                <a:lnTo>
                  <a:pt x="134" y="113"/>
                </a:lnTo>
                <a:lnTo>
                  <a:pt x="134" y="158"/>
                </a:lnTo>
                <a:lnTo>
                  <a:pt x="89" y="203"/>
                </a:lnTo>
                <a:lnTo>
                  <a:pt x="43" y="249"/>
                </a:lnTo>
                <a:lnTo>
                  <a:pt x="0" y="313"/>
                </a:lnTo>
                <a:lnTo>
                  <a:pt x="34" y="315"/>
                </a:lnTo>
                <a:lnTo>
                  <a:pt x="94" y="373"/>
                </a:lnTo>
                <a:lnTo>
                  <a:pt x="93" y="430"/>
                </a:lnTo>
                <a:lnTo>
                  <a:pt x="60" y="477"/>
                </a:lnTo>
                <a:lnTo>
                  <a:pt x="108" y="541"/>
                </a:lnTo>
                <a:lnTo>
                  <a:pt x="147" y="525"/>
                </a:lnTo>
                <a:lnTo>
                  <a:pt x="148" y="552"/>
                </a:lnTo>
                <a:lnTo>
                  <a:pt x="117" y="609"/>
                </a:lnTo>
                <a:lnTo>
                  <a:pt x="145" y="642"/>
                </a:lnTo>
                <a:lnTo>
                  <a:pt x="183" y="705"/>
                </a:lnTo>
                <a:lnTo>
                  <a:pt x="216" y="702"/>
                </a:lnTo>
                <a:lnTo>
                  <a:pt x="195" y="651"/>
                </a:lnTo>
                <a:lnTo>
                  <a:pt x="195" y="598"/>
                </a:lnTo>
                <a:lnTo>
                  <a:pt x="226" y="517"/>
                </a:lnTo>
                <a:lnTo>
                  <a:pt x="345" y="432"/>
                </a:lnTo>
                <a:lnTo>
                  <a:pt x="387" y="448"/>
                </a:lnTo>
                <a:lnTo>
                  <a:pt x="426" y="436"/>
                </a:lnTo>
                <a:lnTo>
                  <a:pt x="406" y="364"/>
                </a:lnTo>
                <a:lnTo>
                  <a:pt x="435" y="343"/>
                </a:lnTo>
                <a:lnTo>
                  <a:pt x="426" y="235"/>
                </a:lnTo>
                <a:lnTo>
                  <a:pt x="505" y="183"/>
                </a:lnTo>
                <a:lnTo>
                  <a:pt x="510" y="138"/>
                </a:lnTo>
                <a:lnTo>
                  <a:pt x="463" y="142"/>
                </a:lnTo>
                <a:lnTo>
                  <a:pt x="417" y="105"/>
                </a:lnTo>
                <a:lnTo>
                  <a:pt x="340" y="127"/>
                </a:lnTo>
                <a:lnTo>
                  <a:pt x="297" y="168"/>
                </a:lnTo>
                <a:lnTo>
                  <a:pt x="312" y="85"/>
                </a:lnTo>
                <a:lnTo>
                  <a:pt x="288" y="37"/>
                </a:lnTo>
                <a:lnTo>
                  <a:pt x="255" y="51"/>
                </a:lnTo>
                <a:lnTo>
                  <a:pt x="222" y="16"/>
                </a:lnTo>
                <a:lnTo>
                  <a:pt x="183" y="0"/>
                </a:lnTo>
                <a:close/>
              </a:path>
            </a:pathLst>
          </a:custGeom>
          <a:solidFill>
            <a:srgbClr val="65484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3FBB87AE-9515-FE68-875E-0A366C6AB5CE}"/>
              </a:ext>
            </a:extLst>
          </p:cNvPr>
          <p:cNvSpPr>
            <a:spLocks/>
          </p:cNvSpPr>
          <p:nvPr/>
        </p:nvSpPr>
        <p:spPr bwMode="auto">
          <a:xfrm>
            <a:off x="4052895" y="3688786"/>
            <a:ext cx="367985" cy="599745"/>
          </a:xfrm>
          <a:custGeom>
            <a:avLst/>
            <a:gdLst>
              <a:gd name="T0" fmla="*/ 372 w 425"/>
              <a:gd name="T1" fmla="*/ 21 h 630"/>
              <a:gd name="T2" fmla="*/ 317 w 425"/>
              <a:gd name="T3" fmla="*/ 0 h 630"/>
              <a:gd name="T4" fmla="*/ 314 w 425"/>
              <a:gd name="T5" fmla="*/ 43 h 630"/>
              <a:gd name="T6" fmla="*/ 233 w 425"/>
              <a:gd name="T7" fmla="*/ 96 h 630"/>
              <a:gd name="T8" fmla="*/ 242 w 425"/>
              <a:gd name="T9" fmla="*/ 204 h 630"/>
              <a:gd name="T10" fmla="*/ 213 w 425"/>
              <a:gd name="T11" fmla="*/ 225 h 630"/>
              <a:gd name="T12" fmla="*/ 231 w 425"/>
              <a:gd name="T13" fmla="*/ 297 h 630"/>
              <a:gd name="T14" fmla="*/ 197 w 425"/>
              <a:gd name="T15" fmla="*/ 312 h 630"/>
              <a:gd name="T16" fmla="*/ 152 w 425"/>
              <a:gd name="T17" fmla="*/ 294 h 630"/>
              <a:gd name="T18" fmla="*/ 33 w 425"/>
              <a:gd name="T19" fmla="*/ 379 h 630"/>
              <a:gd name="T20" fmla="*/ 0 w 425"/>
              <a:gd name="T21" fmla="*/ 462 h 630"/>
              <a:gd name="T22" fmla="*/ 2 w 425"/>
              <a:gd name="T23" fmla="*/ 516 h 630"/>
              <a:gd name="T24" fmla="*/ 39 w 425"/>
              <a:gd name="T25" fmla="*/ 600 h 630"/>
              <a:gd name="T26" fmla="*/ 81 w 425"/>
              <a:gd name="T27" fmla="*/ 630 h 630"/>
              <a:gd name="T28" fmla="*/ 123 w 425"/>
              <a:gd name="T29" fmla="*/ 595 h 630"/>
              <a:gd name="T30" fmla="*/ 153 w 425"/>
              <a:gd name="T31" fmla="*/ 600 h 630"/>
              <a:gd name="T32" fmla="*/ 189 w 425"/>
              <a:gd name="T33" fmla="*/ 544 h 630"/>
              <a:gd name="T34" fmla="*/ 168 w 425"/>
              <a:gd name="T35" fmla="*/ 520 h 630"/>
              <a:gd name="T36" fmla="*/ 200 w 425"/>
              <a:gd name="T37" fmla="*/ 495 h 630"/>
              <a:gd name="T38" fmla="*/ 261 w 425"/>
              <a:gd name="T39" fmla="*/ 522 h 630"/>
              <a:gd name="T40" fmla="*/ 293 w 425"/>
              <a:gd name="T41" fmla="*/ 498 h 630"/>
              <a:gd name="T42" fmla="*/ 315 w 425"/>
              <a:gd name="T43" fmla="*/ 507 h 630"/>
              <a:gd name="T44" fmla="*/ 357 w 425"/>
              <a:gd name="T45" fmla="*/ 459 h 630"/>
              <a:gd name="T46" fmla="*/ 411 w 425"/>
              <a:gd name="T47" fmla="*/ 405 h 630"/>
              <a:gd name="T48" fmla="*/ 404 w 425"/>
              <a:gd name="T49" fmla="*/ 376 h 630"/>
              <a:gd name="T50" fmla="*/ 422 w 425"/>
              <a:gd name="T51" fmla="*/ 352 h 630"/>
              <a:gd name="T52" fmla="*/ 425 w 425"/>
              <a:gd name="T53" fmla="*/ 318 h 630"/>
              <a:gd name="T54" fmla="*/ 390 w 425"/>
              <a:gd name="T55" fmla="*/ 291 h 630"/>
              <a:gd name="T56" fmla="*/ 390 w 425"/>
              <a:gd name="T57" fmla="*/ 133 h 630"/>
              <a:gd name="T58" fmla="*/ 359 w 425"/>
              <a:gd name="T59" fmla="*/ 66 h 630"/>
              <a:gd name="T60" fmla="*/ 372 w 425"/>
              <a:gd name="T61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5" h="630">
                <a:moveTo>
                  <a:pt x="372" y="21"/>
                </a:moveTo>
                <a:lnTo>
                  <a:pt x="317" y="0"/>
                </a:lnTo>
                <a:lnTo>
                  <a:pt x="314" y="43"/>
                </a:lnTo>
                <a:lnTo>
                  <a:pt x="233" y="96"/>
                </a:lnTo>
                <a:lnTo>
                  <a:pt x="242" y="204"/>
                </a:lnTo>
                <a:lnTo>
                  <a:pt x="213" y="225"/>
                </a:lnTo>
                <a:lnTo>
                  <a:pt x="231" y="297"/>
                </a:lnTo>
                <a:lnTo>
                  <a:pt x="197" y="312"/>
                </a:lnTo>
                <a:lnTo>
                  <a:pt x="152" y="294"/>
                </a:lnTo>
                <a:lnTo>
                  <a:pt x="33" y="379"/>
                </a:lnTo>
                <a:lnTo>
                  <a:pt x="0" y="462"/>
                </a:lnTo>
                <a:lnTo>
                  <a:pt x="2" y="516"/>
                </a:lnTo>
                <a:lnTo>
                  <a:pt x="39" y="600"/>
                </a:lnTo>
                <a:lnTo>
                  <a:pt x="81" y="630"/>
                </a:lnTo>
                <a:lnTo>
                  <a:pt x="123" y="595"/>
                </a:lnTo>
                <a:lnTo>
                  <a:pt x="153" y="600"/>
                </a:lnTo>
                <a:lnTo>
                  <a:pt x="189" y="544"/>
                </a:lnTo>
                <a:lnTo>
                  <a:pt x="168" y="520"/>
                </a:lnTo>
                <a:lnTo>
                  <a:pt x="200" y="495"/>
                </a:lnTo>
                <a:lnTo>
                  <a:pt x="261" y="522"/>
                </a:lnTo>
                <a:lnTo>
                  <a:pt x="293" y="498"/>
                </a:lnTo>
                <a:lnTo>
                  <a:pt x="315" y="507"/>
                </a:lnTo>
                <a:lnTo>
                  <a:pt x="357" y="459"/>
                </a:lnTo>
                <a:lnTo>
                  <a:pt x="411" y="405"/>
                </a:lnTo>
                <a:lnTo>
                  <a:pt x="404" y="376"/>
                </a:lnTo>
                <a:lnTo>
                  <a:pt x="422" y="352"/>
                </a:lnTo>
                <a:lnTo>
                  <a:pt x="425" y="318"/>
                </a:lnTo>
                <a:lnTo>
                  <a:pt x="390" y="291"/>
                </a:lnTo>
                <a:lnTo>
                  <a:pt x="390" y="133"/>
                </a:lnTo>
                <a:lnTo>
                  <a:pt x="359" y="66"/>
                </a:lnTo>
                <a:lnTo>
                  <a:pt x="372" y="21"/>
                </a:lnTo>
                <a:close/>
              </a:path>
            </a:pathLst>
          </a:custGeom>
          <a:solidFill>
            <a:srgbClr val="65484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32">
            <a:extLst>
              <a:ext uri="{FF2B5EF4-FFF2-40B4-BE49-F238E27FC236}">
                <a16:creationId xmlns:a16="http://schemas.microsoft.com/office/drawing/2014/main" id="{174F39FE-31A1-BED2-A390-DAE657EA4E49}"/>
              </a:ext>
            </a:extLst>
          </p:cNvPr>
          <p:cNvSpPr>
            <a:spLocks/>
          </p:cNvSpPr>
          <p:nvPr/>
        </p:nvSpPr>
        <p:spPr bwMode="auto">
          <a:xfrm>
            <a:off x="4360010" y="3688786"/>
            <a:ext cx="265614" cy="388071"/>
          </a:xfrm>
          <a:custGeom>
            <a:avLst/>
            <a:gdLst>
              <a:gd name="T0" fmla="*/ 14 w 309"/>
              <a:gd name="T1" fmla="*/ 23 h 408"/>
              <a:gd name="T2" fmla="*/ 63 w 309"/>
              <a:gd name="T3" fmla="*/ 0 h 408"/>
              <a:gd name="T4" fmla="*/ 96 w 309"/>
              <a:gd name="T5" fmla="*/ 6 h 408"/>
              <a:gd name="T6" fmla="*/ 167 w 309"/>
              <a:gd name="T7" fmla="*/ 45 h 408"/>
              <a:gd name="T8" fmla="*/ 210 w 309"/>
              <a:gd name="T9" fmla="*/ 83 h 408"/>
              <a:gd name="T10" fmla="*/ 261 w 309"/>
              <a:gd name="T11" fmla="*/ 135 h 408"/>
              <a:gd name="T12" fmla="*/ 309 w 309"/>
              <a:gd name="T13" fmla="*/ 180 h 408"/>
              <a:gd name="T14" fmla="*/ 273 w 309"/>
              <a:gd name="T15" fmla="*/ 192 h 408"/>
              <a:gd name="T16" fmla="*/ 204 w 309"/>
              <a:gd name="T17" fmla="*/ 290 h 408"/>
              <a:gd name="T18" fmla="*/ 198 w 309"/>
              <a:gd name="T19" fmla="*/ 341 h 408"/>
              <a:gd name="T20" fmla="*/ 197 w 309"/>
              <a:gd name="T21" fmla="*/ 387 h 408"/>
              <a:gd name="T22" fmla="*/ 177 w 309"/>
              <a:gd name="T23" fmla="*/ 408 h 408"/>
              <a:gd name="T24" fmla="*/ 122 w 309"/>
              <a:gd name="T25" fmla="*/ 357 h 408"/>
              <a:gd name="T26" fmla="*/ 65 w 309"/>
              <a:gd name="T27" fmla="*/ 356 h 408"/>
              <a:gd name="T28" fmla="*/ 69 w 309"/>
              <a:gd name="T29" fmla="*/ 318 h 408"/>
              <a:gd name="T30" fmla="*/ 32 w 309"/>
              <a:gd name="T31" fmla="*/ 293 h 408"/>
              <a:gd name="T32" fmla="*/ 33 w 309"/>
              <a:gd name="T33" fmla="*/ 134 h 408"/>
              <a:gd name="T34" fmla="*/ 0 w 309"/>
              <a:gd name="T35" fmla="*/ 63 h 408"/>
              <a:gd name="T36" fmla="*/ 14 w 309"/>
              <a:gd name="T37" fmla="*/ 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9" h="408">
                <a:moveTo>
                  <a:pt x="14" y="23"/>
                </a:moveTo>
                <a:lnTo>
                  <a:pt x="63" y="0"/>
                </a:lnTo>
                <a:lnTo>
                  <a:pt x="96" y="6"/>
                </a:lnTo>
                <a:lnTo>
                  <a:pt x="167" y="45"/>
                </a:lnTo>
                <a:lnTo>
                  <a:pt x="210" y="83"/>
                </a:lnTo>
                <a:lnTo>
                  <a:pt x="261" y="135"/>
                </a:lnTo>
                <a:lnTo>
                  <a:pt x="309" y="180"/>
                </a:lnTo>
                <a:lnTo>
                  <a:pt x="273" y="192"/>
                </a:lnTo>
                <a:lnTo>
                  <a:pt x="204" y="290"/>
                </a:lnTo>
                <a:lnTo>
                  <a:pt x="198" y="341"/>
                </a:lnTo>
                <a:lnTo>
                  <a:pt x="197" y="387"/>
                </a:lnTo>
                <a:lnTo>
                  <a:pt x="177" y="408"/>
                </a:lnTo>
                <a:lnTo>
                  <a:pt x="122" y="357"/>
                </a:lnTo>
                <a:lnTo>
                  <a:pt x="65" y="356"/>
                </a:lnTo>
                <a:lnTo>
                  <a:pt x="69" y="318"/>
                </a:lnTo>
                <a:lnTo>
                  <a:pt x="32" y="293"/>
                </a:lnTo>
                <a:lnTo>
                  <a:pt x="33" y="134"/>
                </a:lnTo>
                <a:lnTo>
                  <a:pt x="0" y="63"/>
                </a:lnTo>
                <a:lnTo>
                  <a:pt x="14" y="23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 dirty="0">
              <a:latin typeface="Arial" pitchFamily="34" charset="0"/>
              <a:cs typeface="+mn-cs"/>
            </a:endParaRPr>
          </a:p>
        </p:txBody>
      </p:sp>
      <p:sp>
        <p:nvSpPr>
          <p:cNvPr id="52" name="Freeform 33">
            <a:extLst>
              <a:ext uri="{FF2B5EF4-FFF2-40B4-BE49-F238E27FC236}">
                <a16:creationId xmlns:a16="http://schemas.microsoft.com/office/drawing/2014/main" id="{07A0E836-8D49-CDF8-C6B2-90A7F9EC4EA0}"/>
              </a:ext>
            </a:extLst>
          </p:cNvPr>
          <p:cNvSpPr>
            <a:spLocks/>
          </p:cNvSpPr>
          <p:nvPr/>
        </p:nvSpPr>
        <p:spPr bwMode="auto">
          <a:xfrm>
            <a:off x="3214549" y="3291094"/>
            <a:ext cx="830044" cy="891601"/>
          </a:xfrm>
          <a:custGeom>
            <a:avLst/>
            <a:gdLst>
              <a:gd name="T0" fmla="*/ 49 w 928"/>
              <a:gd name="T1" fmla="*/ 67 h 893"/>
              <a:gd name="T2" fmla="*/ 8 w 928"/>
              <a:gd name="T3" fmla="*/ 104 h 893"/>
              <a:gd name="T4" fmla="*/ 0 w 928"/>
              <a:gd name="T5" fmla="*/ 169 h 893"/>
              <a:gd name="T6" fmla="*/ 13 w 928"/>
              <a:gd name="T7" fmla="*/ 250 h 893"/>
              <a:gd name="T8" fmla="*/ 65 w 928"/>
              <a:gd name="T9" fmla="*/ 271 h 893"/>
              <a:gd name="T10" fmla="*/ 78 w 928"/>
              <a:gd name="T11" fmla="*/ 299 h 893"/>
              <a:gd name="T12" fmla="*/ 129 w 928"/>
              <a:gd name="T13" fmla="*/ 308 h 893"/>
              <a:gd name="T14" fmla="*/ 192 w 928"/>
              <a:gd name="T15" fmla="*/ 366 h 893"/>
              <a:gd name="T16" fmla="*/ 111 w 928"/>
              <a:gd name="T17" fmla="*/ 525 h 893"/>
              <a:gd name="T18" fmla="*/ 65 w 928"/>
              <a:gd name="T19" fmla="*/ 638 h 893"/>
              <a:gd name="T20" fmla="*/ 28 w 928"/>
              <a:gd name="T21" fmla="*/ 676 h 893"/>
              <a:gd name="T22" fmla="*/ 55 w 928"/>
              <a:gd name="T23" fmla="*/ 721 h 893"/>
              <a:gd name="T24" fmla="*/ 97 w 928"/>
              <a:gd name="T25" fmla="*/ 775 h 893"/>
              <a:gd name="T26" fmla="*/ 86 w 928"/>
              <a:gd name="T27" fmla="*/ 818 h 893"/>
              <a:gd name="T28" fmla="*/ 126 w 928"/>
              <a:gd name="T29" fmla="*/ 844 h 893"/>
              <a:gd name="T30" fmla="*/ 152 w 928"/>
              <a:gd name="T31" fmla="*/ 874 h 893"/>
              <a:gd name="T32" fmla="*/ 189 w 928"/>
              <a:gd name="T33" fmla="*/ 851 h 893"/>
              <a:gd name="T34" fmla="*/ 629 w 928"/>
              <a:gd name="T35" fmla="*/ 893 h 893"/>
              <a:gd name="T36" fmla="*/ 714 w 928"/>
              <a:gd name="T37" fmla="*/ 768 h 893"/>
              <a:gd name="T38" fmla="*/ 700 w 928"/>
              <a:gd name="T39" fmla="*/ 733 h 893"/>
              <a:gd name="T40" fmla="*/ 706 w 928"/>
              <a:gd name="T41" fmla="*/ 699 h 893"/>
              <a:gd name="T42" fmla="*/ 761 w 928"/>
              <a:gd name="T43" fmla="*/ 646 h 893"/>
              <a:gd name="T44" fmla="*/ 781 w 928"/>
              <a:gd name="T45" fmla="*/ 604 h 893"/>
              <a:gd name="T46" fmla="*/ 753 w 928"/>
              <a:gd name="T47" fmla="*/ 569 h 893"/>
              <a:gd name="T48" fmla="*/ 795 w 928"/>
              <a:gd name="T49" fmla="*/ 506 h 893"/>
              <a:gd name="T50" fmla="*/ 885 w 928"/>
              <a:gd name="T51" fmla="*/ 417 h 893"/>
              <a:gd name="T52" fmla="*/ 882 w 928"/>
              <a:gd name="T53" fmla="*/ 377 h 893"/>
              <a:gd name="T54" fmla="*/ 927 w 928"/>
              <a:gd name="T55" fmla="*/ 330 h 893"/>
              <a:gd name="T56" fmla="*/ 928 w 928"/>
              <a:gd name="T57" fmla="*/ 268 h 893"/>
              <a:gd name="T58" fmla="*/ 847 w 928"/>
              <a:gd name="T59" fmla="*/ 236 h 893"/>
              <a:gd name="T60" fmla="*/ 781 w 928"/>
              <a:gd name="T61" fmla="*/ 262 h 893"/>
              <a:gd name="T62" fmla="*/ 710 w 928"/>
              <a:gd name="T63" fmla="*/ 334 h 893"/>
              <a:gd name="T64" fmla="*/ 655 w 928"/>
              <a:gd name="T65" fmla="*/ 320 h 893"/>
              <a:gd name="T66" fmla="*/ 612 w 928"/>
              <a:gd name="T67" fmla="*/ 325 h 893"/>
              <a:gd name="T68" fmla="*/ 589 w 928"/>
              <a:gd name="T69" fmla="*/ 333 h 893"/>
              <a:gd name="T70" fmla="*/ 537 w 928"/>
              <a:gd name="T71" fmla="*/ 350 h 893"/>
              <a:gd name="T72" fmla="*/ 597 w 928"/>
              <a:gd name="T73" fmla="*/ 311 h 893"/>
              <a:gd name="T74" fmla="*/ 598 w 928"/>
              <a:gd name="T75" fmla="*/ 270 h 893"/>
              <a:gd name="T76" fmla="*/ 588 w 928"/>
              <a:gd name="T77" fmla="*/ 216 h 893"/>
              <a:gd name="T78" fmla="*/ 649 w 928"/>
              <a:gd name="T79" fmla="*/ 182 h 893"/>
              <a:gd name="T80" fmla="*/ 678 w 928"/>
              <a:gd name="T81" fmla="*/ 206 h 893"/>
              <a:gd name="T82" fmla="*/ 730 w 928"/>
              <a:gd name="T83" fmla="*/ 185 h 893"/>
              <a:gd name="T84" fmla="*/ 757 w 928"/>
              <a:gd name="T85" fmla="*/ 219 h 893"/>
              <a:gd name="T86" fmla="*/ 756 w 928"/>
              <a:gd name="T87" fmla="*/ 258 h 893"/>
              <a:gd name="T88" fmla="*/ 712 w 928"/>
              <a:gd name="T89" fmla="*/ 305 h 893"/>
              <a:gd name="T90" fmla="*/ 670 w 928"/>
              <a:gd name="T91" fmla="*/ 296 h 893"/>
              <a:gd name="T92" fmla="*/ 621 w 928"/>
              <a:gd name="T93" fmla="*/ 302 h 893"/>
              <a:gd name="T94" fmla="*/ 577 w 928"/>
              <a:gd name="T95" fmla="*/ 274 h 893"/>
              <a:gd name="T96" fmla="*/ 499 w 928"/>
              <a:gd name="T97" fmla="*/ 277 h 893"/>
              <a:gd name="T98" fmla="*/ 433 w 928"/>
              <a:gd name="T99" fmla="*/ 179 h 893"/>
              <a:gd name="T100" fmla="*/ 393 w 928"/>
              <a:gd name="T101" fmla="*/ 90 h 893"/>
              <a:gd name="T102" fmla="*/ 319 w 928"/>
              <a:gd name="T103" fmla="*/ 49 h 893"/>
              <a:gd name="T104" fmla="*/ 292 w 928"/>
              <a:gd name="T105" fmla="*/ 0 h 893"/>
              <a:gd name="T106" fmla="*/ 223 w 928"/>
              <a:gd name="T107" fmla="*/ 4 h 893"/>
              <a:gd name="T108" fmla="*/ 217 w 928"/>
              <a:gd name="T109" fmla="*/ 37 h 893"/>
              <a:gd name="T110" fmla="*/ 170 w 928"/>
              <a:gd name="T111" fmla="*/ 56 h 893"/>
              <a:gd name="T112" fmla="*/ 140 w 928"/>
              <a:gd name="T113" fmla="*/ 40 h 893"/>
              <a:gd name="T114" fmla="*/ 101 w 928"/>
              <a:gd name="T115" fmla="*/ 58 h 893"/>
              <a:gd name="T116" fmla="*/ 49 w 928"/>
              <a:gd name="T117" fmla="*/ 67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893">
                <a:moveTo>
                  <a:pt x="49" y="67"/>
                </a:moveTo>
                <a:lnTo>
                  <a:pt x="8" y="104"/>
                </a:lnTo>
                <a:lnTo>
                  <a:pt x="0" y="169"/>
                </a:lnTo>
                <a:lnTo>
                  <a:pt x="13" y="250"/>
                </a:lnTo>
                <a:lnTo>
                  <a:pt x="65" y="271"/>
                </a:lnTo>
                <a:lnTo>
                  <a:pt x="78" y="299"/>
                </a:lnTo>
                <a:lnTo>
                  <a:pt x="129" y="308"/>
                </a:lnTo>
                <a:lnTo>
                  <a:pt x="192" y="366"/>
                </a:lnTo>
                <a:lnTo>
                  <a:pt x="111" y="525"/>
                </a:lnTo>
                <a:lnTo>
                  <a:pt x="65" y="638"/>
                </a:lnTo>
                <a:lnTo>
                  <a:pt x="28" y="676"/>
                </a:lnTo>
                <a:lnTo>
                  <a:pt x="55" y="721"/>
                </a:lnTo>
                <a:lnTo>
                  <a:pt x="97" y="775"/>
                </a:lnTo>
                <a:lnTo>
                  <a:pt x="86" y="818"/>
                </a:lnTo>
                <a:lnTo>
                  <a:pt x="126" y="844"/>
                </a:lnTo>
                <a:lnTo>
                  <a:pt x="152" y="874"/>
                </a:lnTo>
                <a:lnTo>
                  <a:pt x="189" y="851"/>
                </a:lnTo>
                <a:lnTo>
                  <a:pt x="629" y="893"/>
                </a:lnTo>
                <a:lnTo>
                  <a:pt x="714" y="768"/>
                </a:lnTo>
                <a:lnTo>
                  <a:pt x="700" y="733"/>
                </a:lnTo>
                <a:lnTo>
                  <a:pt x="706" y="699"/>
                </a:lnTo>
                <a:lnTo>
                  <a:pt x="761" y="646"/>
                </a:lnTo>
                <a:lnTo>
                  <a:pt x="781" y="604"/>
                </a:lnTo>
                <a:lnTo>
                  <a:pt x="753" y="569"/>
                </a:lnTo>
                <a:lnTo>
                  <a:pt x="795" y="506"/>
                </a:lnTo>
                <a:lnTo>
                  <a:pt x="885" y="417"/>
                </a:lnTo>
                <a:lnTo>
                  <a:pt x="882" y="377"/>
                </a:lnTo>
                <a:lnTo>
                  <a:pt x="927" y="330"/>
                </a:lnTo>
                <a:lnTo>
                  <a:pt x="928" y="268"/>
                </a:lnTo>
                <a:lnTo>
                  <a:pt x="847" y="236"/>
                </a:lnTo>
                <a:lnTo>
                  <a:pt x="781" y="262"/>
                </a:lnTo>
                <a:lnTo>
                  <a:pt x="710" y="334"/>
                </a:lnTo>
                <a:lnTo>
                  <a:pt x="655" y="320"/>
                </a:lnTo>
                <a:lnTo>
                  <a:pt x="612" y="325"/>
                </a:lnTo>
                <a:lnTo>
                  <a:pt x="589" y="333"/>
                </a:lnTo>
                <a:lnTo>
                  <a:pt x="537" y="350"/>
                </a:lnTo>
                <a:lnTo>
                  <a:pt x="597" y="311"/>
                </a:lnTo>
                <a:lnTo>
                  <a:pt x="598" y="270"/>
                </a:lnTo>
                <a:lnTo>
                  <a:pt x="588" y="216"/>
                </a:lnTo>
                <a:lnTo>
                  <a:pt x="649" y="182"/>
                </a:lnTo>
                <a:lnTo>
                  <a:pt x="678" y="206"/>
                </a:lnTo>
                <a:lnTo>
                  <a:pt x="730" y="185"/>
                </a:lnTo>
                <a:lnTo>
                  <a:pt x="757" y="219"/>
                </a:lnTo>
                <a:lnTo>
                  <a:pt x="756" y="258"/>
                </a:lnTo>
                <a:lnTo>
                  <a:pt x="712" y="305"/>
                </a:lnTo>
                <a:lnTo>
                  <a:pt x="670" y="296"/>
                </a:lnTo>
                <a:lnTo>
                  <a:pt x="621" y="302"/>
                </a:lnTo>
                <a:lnTo>
                  <a:pt x="577" y="274"/>
                </a:lnTo>
                <a:lnTo>
                  <a:pt x="499" y="277"/>
                </a:lnTo>
                <a:lnTo>
                  <a:pt x="433" y="179"/>
                </a:lnTo>
                <a:lnTo>
                  <a:pt x="393" y="90"/>
                </a:lnTo>
                <a:lnTo>
                  <a:pt x="319" y="49"/>
                </a:lnTo>
                <a:lnTo>
                  <a:pt x="292" y="0"/>
                </a:lnTo>
                <a:lnTo>
                  <a:pt x="223" y="4"/>
                </a:lnTo>
                <a:lnTo>
                  <a:pt x="217" y="37"/>
                </a:lnTo>
                <a:lnTo>
                  <a:pt x="170" y="56"/>
                </a:lnTo>
                <a:lnTo>
                  <a:pt x="140" y="40"/>
                </a:lnTo>
                <a:lnTo>
                  <a:pt x="101" y="58"/>
                </a:lnTo>
                <a:lnTo>
                  <a:pt x="49" y="67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6614615A-1204-D178-A825-E093877F9728}"/>
              </a:ext>
            </a:extLst>
          </p:cNvPr>
          <p:cNvSpPr>
            <a:spLocks/>
          </p:cNvSpPr>
          <p:nvPr/>
        </p:nvSpPr>
        <p:spPr bwMode="auto">
          <a:xfrm>
            <a:off x="3474631" y="3162806"/>
            <a:ext cx="315416" cy="407313"/>
          </a:xfrm>
          <a:custGeom>
            <a:avLst/>
            <a:gdLst>
              <a:gd name="T0" fmla="*/ 184 w 367"/>
              <a:gd name="T1" fmla="*/ 132 h 424"/>
              <a:gd name="T2" fmla="*/ 84 w 367"/>
              <a:gd name="T3" fmla="*/ 163 h 424"/>
              <a:gd name="T4" fmla="*/ 0 w 367"/>
              <a:gd name="T5" fmla="*/ 136 h 424"/>
              <a:gd name="T6" fmla="*/ 24 w 367"/>
              <a:gd name="T7" fmla="*/ 184 h 424"/>
              <a:gd name="T8" fmla="*/ 105 w 367"/>
              <a:gd name="T9" fmla="*/ 226 h 424"/>
              <a:gd name="T10" fmla="*/ 147 w 367"/>
              <a:gd name="T11" fmla="*/ 322 h 424"/>
              <a:gd name="T12" fmla="*/ 217 w 367"/>
              <a:gd name="T13" fmla="*/ 424 h 424"/>
              <a:gd name="T14" fmla="*/ 238 w 367"/>
              <a:gd name="T15" fmla="*/ 421 h 424"/>
              <a:gd name="T16" fmla="*/ 268 w 367"/>
              <a:gd name="T17" fmla="*/ 351 h 424"/>
              <a:gd name="T18" fmla="*/ 334 w 367"/>
              <a:gd name="T19" fmla="*/ 298 h 424"/>
              <a:gd name="T20" fmla="*/ 367 w 367"/>
              <a:gd name="T21" fmla="*/ 210 h 424"/>
              <a:gd name="T22" fmla="*/ 328 w 367"/>
              <a:gd name="T23" fmla="*/ 163 h 424"/>
              <a:gd name="T24" fmla="*/ 286 w 367"/>
              <a:gd name="T25" fmla="*/ 81 h 424"/>
              <a:gd name="T26" fmla="*/ 280 w 367"/>
              <a:gd name="T27" fmla="*/ 0 h 424"/>
              <a:gd name="T28" fmla="*/ 217 w 367"/>
              <a:gd name="T29" fmla="*/ 39 h 424"/>
              <a:gd name="T30" fmla="*/ 184 w 367"/>
              <a:gd name="T31" fmla="*/ 13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7" h="424">
                <a:moveTo>
                  <a:pt x="184" y="132"/>
                </a:moveTo>
                <a:lnTo>
                  <a:pt x="84" y="163"/>
                </a:lnTo>
                <a:lnTo>
                  <a:pt x="0" y="136"/>
                </a:lnTo>
                <a:lnTo>
                  <a:pt x="24" y="184"/>
                </a:lnTo>
                <a:lnTo>
                  <a:pt x="105" y="226"/>
                </a:lnTo>
                <a:lnTo>
                  <a:pt x="147" y="322"/>
                </a:lnTo>
                <a:lnTo>
                  <a:pt x="217" y="424"/>
                </a:lnTo>
                <a:lnTo>
                  <a:pt x="238" y="421"/>
                </a:lnTo>
                <a:lnTo>
                  <a:pt x="268" y="351"/>
                </a:lnTo>
                <a:lnTo>
                  <a:pt x="334" y="298"/>
                </a:lnTo>
                <a:lnTo>
                  <a:pt x="367" y="210"/>
                </a:lnTo>
                <a:lnTo>
                  <a:pt x="328" y="163"/>
                </a:lnTo>
                <a:lnTo>
                  <a:pt x="286" y="81"/>
                </a:lnTo>
                <a:lnTo>
                  <a:pt x="280" y="0"/>
                </a:lnTo>
                <a:lnTo>
                  <a:pt x="217" y="39"/>
                </a:lnTo>
                <a:lnTo>
                  <a:pt x="184" y="132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70059D41-C5B3-F785-7846-226052843ED3}"/>
              </a:ext>
            </a:extLst>
          </p:cNvPr>
          <p:cNvSpPr>
            <a:spLocks/>
          </p:cNvSpPr>
          <p:nvPr/>
        </p:nvSpPr>
        <p:spPr bwMode="auto">
          <a:xfrm>
            <a:off x="2677790" y="4420026"/>
            <a:ext cx="2767" cy="6415"/>
          </a:xfrm>
          <a:custGeom>
            <a:avLst/>
            <a:gdLst>
              <a:gd name="T0" fmla="*/ 0 w 3"/>
              <a:gd name="T1" fmla="*/ 0 h 4"/>
              <a:gd name="T2" fmla="*/ 3 w 3"/>
              <a:gd name="T3" fmla="*/ 4 h 4"/>
              <a:gd name="T4" fmla="*/ 0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1" y="1"/>
                  <a:pt x="3" y="4"/>
                  <a:pt x="3" y="4"/>
                </a:cubicBezTo>
                <a:cubicBezTo>
                  <a:pt x="3" y="4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593BC169-0356-CFDC-B792-322B8DF63DC2}"/>
              </a:ext>
            </a:extLst>
          </p:cNvPr>
          <p:cNvSpPr/>
          <p:nvPr/>
        </p:nvSpPr>
        <p:spPr>
          <a:xfrm>
            <a:off x="2016693" y="3444996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55800D2-2CD7-2BE1-ACC5-0728BB625CD1}"/>
              </a:ext>
            </a:extLst>
          </p:cNvPr>
          <p:cNvSpPr/>
          <p:nvPr/>
        </p:nvSpPr>
        <p:spPr>
          <a:xfrm>
            <a:off x="4274236" y="3604187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B8E2AA01-B75C-6CBB-CB7B-AD4F29CD365C}"/>
              </a:ext>
            </a:extLst>
          </p:cNvPr>
          <p:cNvSpPr/>
          <p:nvPr/>
        </p:nvSpPr>
        <p:spPr>
          <a:xfrm>
            <a:off x="2886683" y="4402963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390CA08D-E135-241D-DAD3-5B8BFF26D12F}"/>
              </a:ext>
            </a:extLst>
          </p:cNvPr>
          <p:cNvSpPr/>
          <p:nvPr/>
        </p:nvSpPr>
        <p:spPr>
          <a:xfrm>
            <a:off x="4037753" y="4776328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DFF45A-78AA-DF05-26D1-77CB8C0EAE88}"/>
              </a:ext>
            </a:extLst>
          </p:cNvPr>
          <p:cNvSpPr/>
          <p:nvPr/>
        </p:nvSpPr>
        <p:spPr>
          <a:xfrm>
            <a:off x="2886683" y="5344491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9FC5AC6-4109-D2AA-04A9-D181221C9B08}"/>
              </a:ext>
            </a:extLst>
          </p:cNvPr>
          <p:cNvSpPr txBox="1"/>
          <p:nvPr/>
        </p:nvSpPr>
        <p:spPr>
          <a:xfrm>
            <a:off x="2171484" y="363447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8%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B9C7147-3F2F-D9CC-DD09-7F6D39776A98}"/>
              </a:ext>
            </a:extLst>
          </p:cNvPr>
          <p:cNvSpPr txBox="1"/>
          <p:nvPr/>
        </p:nvSpPr>
        <p:spPr>
          <a:xfrm>
            <a:off x="4383027" y="3801582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28%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E2A73DA-0570-1199-A456-58B1D8209618}"/>
              </a:ext>
            </a:extLst>
          </p:cNvPr>
          <p:cNvSpPr txBox="1"/>
          <p:nvPr/>
        </p:nvSpPr>
        <p:spPr>
          <a:xfrm>
            <a:off x="3031380" y="45909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7%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B2776B62-0E16-AB74-D698-FDD7970D6691}"/>
              </a:ext>
            </a:extLst>
          </p:cNvPr>
          <p:cNvSpPr txBox="1"/>
          <p:nvPr/>
        </p:nvSpPr>
        <p:spPr>
          <a:xfrm>
            <a:off x="4179705" y="497612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42%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43EF658-8C97-3F8B-7084-0348CED7166C}"/>
              </a:ext>
            </a:extLst>
          </p:cNvPr>
          <p:cNvSpPr txBox="1"/>
          <p:nvPr/>
        </p:nvSpPr>
        <p:spPr>
          <a:xfrm>
            <a:off x="3000144" y="553110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14%</a:t>
            </a:r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EF4070F0-F4BA-71CD-5EDD-124CC11C3F76}"/>
              </a:ext>
            </a:extLst>
          </p:cNvPr>
          <p:cNvSpPr>
            <a:spLocks/>
          </p:cNvSpPr>
          <p:nvPr/>
        </p:nvSpPr>
        <p:spPr bwMode="auto">
          <a:xfrm>
            <a:off x="9441866" y="4495164"/>
            <a:ext cx="719371" cy="641439"/>
          </a:xfrm>
          <a:custGeom>
            <a:avLst/>
            <a:gdLst>
              <a:gd name="T0" fmla="*/ 0 w 839"/>
              <a:gd name="T1" fmla="*/ 0 h 672"/>
              <a:gd name="T2" fmla="*/ 0 w 839"/>
              <a:gd name="T3" fmla="*/ 0 h 672"/>
              <a:gd name="T4" fmla="*/ 0 w 839"/>
              <a:gd name="T5" fmla="*/ 0 h 672"/>
              <a:gd name="T6" fmla="*/ 0 w 839"/>
              <a:gd name="T7" fmla="*/ 0 h 672"/>
              <a:gd name="T8" fmla="*/ 0 w 839"/>
              <a:gd name="T9" fmla="*/ 0 h 672"/>
              <a:gd name="T10" fmla="*/ 0 w 839"/>
              <a:gd name="T11" fmla="*/ 0 h 672"/>
              <a:gd name="T12" fmla="*/ 0 w 839"/>
              <a:gd name="T13" fmla="*/ 0 h 672"/>
              <a:gd name="T14" fmla="*/ 0 w 839"/>
              <a:gd name="T15" fmla="*/ 0 h 672"/>
              <a:gd name="T16" fmla="*/ 0 w 839"/>
              <a:gd name="T17" fmla="*/ 0 h 672"/>
              <a:gd name="T18" fmla="*/ 0 w 839"/>
              <a:gd name="T19" fmla="*/ 0 h 672"/>
              <a:gd name="T20" fmla="*/ 0 w 839"/>
              <a:gd name="T21" fmla="*/ 0 h 672"/>
              <a:gd name="T22" fmla="*/ 0 w 839"/>
              <a:gd name="T23" fmla="*/ 0 h 672"/>
              <a:gd name="T24" fmla="*/ 0 w 839"/>
              <a:gd name="T25" fmla="*/ 0 h 672"/>
              <a:gd name="T26" fmla="*/ 0 w 839"/>
              <a:gd name="T27" fmla="*/ 0 h 672"/>
              <a:gd name="T28" fmla="*/ 0 w 839"/>
              <a:gd name="T29" fmla="*/ 0 h 672"/>
              <a:gd name="T30" fmla="*/ 0 w 839"/>
              <a:gd name="T31" fmla="*/ 0 h 672"/>
              <a:gd name="T32" fmla="*/ 0 w 839"/>
              <a:gd name="T33" fmla="*/ 0 h 672"/>
              <a:gd name="T34" fmla="*/ 0 w 839"/>
              <a:gd name="T35" fmla="*/ 0 h 672"/>
              <a:gd name="T36" fmla="*/ 0 w 839"/>
              <a:gd name="T37" fmla="*/ 0 h 672"/>
              <a:gd name="T38" fmla="*/ 0 w 839"/>
              <a:gd name="T39" fmla="*/ 0 h 672"/>
              <a:gd name="T40" fmla="*/ 0 w 839"/>
              <a:gd name="T41" fmla="*/ 0 h 672"/>
              <a:gd name="T42" fmla="*/ 0 w 839"/>
              <a:gd name="T43" fmla="*/ 0 h 672"/>
              <a:gd name="T44" fmla="*/ 0 w 839"/>
              <a:gd name="T45" fmla="*/ 0 h 672"/>
              <a:gd name="T46" fmla="*/ 0 w 839"/>
              <a:gd name="T47" fmla="*/ 0 h 672"/>
              <a:gd name="T48" fmla="*/ 0 w 839"/>
              <a:gd name="T49" fmla="*/ 0 h 672"/>
              <a:gd name="T50" fmla="*/ 0 w 839"/>
              <a:gd name="T51" fmla="*/ 0 h 672"/>
              <a:gd name="T52" fmla="*/ 0 w 839"/>
              <a:gd name="T53" fmla="*/ 0 h 672"/>
              <a:gd name="T54" fmla="*/ 0 w 839"/>
              <a:gd name="T55" fmla="*/ 0 h 672"/>
              <a:gd name="T56" fmla="*/ 0 w 839"/>
              <a:gd name="T57" fmla="*/ 0 h 672"/>
              <a:gd name="T58" fmla="*/ 0 w 839"/>
              <a:gd name="T59" fmla="*/ 0 h 672"/>
              <a:gd name="T60" fmla="*/ 0 w 839"/>
              <a:gd name="T61" fmla="*/ 0 h 672"/>
              <a:gd name="T62" fmla="*/ 0 w 839"/>
              <a:gd name="T63" fmla="*/ 0 h 672"/>
              <a:gd name="T64" fmla="*/ 0 w 839"/>
              <a:gd name="T65" fmla="*/ 0 h 672"/>
              <a:gd name="T66" fmla="*/ 0 w 839"/>
              <a:gd name="T67" fmla="*/ 0 h 672"/>
              <a:gd name="T68" fmla="*/ 0 w 839"/>
              <a:gd name="T69" fmla="*/ 0 h 672"/>
              <a:gd name="T70" fmla="*/ 0 w 839"/>
              <a:gd name="T71" fmla="*/ 0 h 672"/>
              <a:gd name="T72" fmla="*/ 0 w 839"/>
              <a:gd name="T73" fmla="*/ 0 h 672"/>
              <a:gd name="T74" fmla="*/ 0 w 839"/>
              <a:gd name="T75" fmla="*/ 0 h 672"/>
              <a:gd name="T76" fmla="*/ 0 w 839"/>
              <a:gd name="T77" fmla="*/ 0 h 672"/>
              <a:gd name="T78" fmla="*/ 0 w 839"/>
              <a:gd name="T79" fmla="*/ 0 h 6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39"/>
              <a:gd name="T121" fmla="*/ 0 h 672"/>
              <a:gd name="T122" fmla="*/ 839 w 839"/>
              <a:gd name="T123" fmla="*/ 672 h 6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39" h="672">
                <a:moveTo>
                  <a:pt x="40" y="414"/>
                </a:moveTo>
                <a:lnTo>
                  <a:pt x="0" y="444"/>
                </a:lnTo>
                <a:lnTo>
                  <a:pt x="10" y="381"/>
                </a:lnTo>
                <a:lnTo>
                  <a:pt x="68" y="321"/>
                </a:lnTo>
                <a:lnTo>
                  <a:pt x="186" y="304"/>
                </a:lnTo>
                <a:lnTo>
                  <a:pt x="249" y="321"/>
                </a:lnTo>
                <a:lnTo>
                  <a:pt x="268" y="279"/>
                </a:lnTo>
                <a:lnTo>
                  <a:pt x="249" y="230"/>
                </a:lnTo>
                <a:lnTo>
                  <a:pt x="294" y="185"/>
                </a:lnTo>
                <a:lnTo>
                  <a:pt x="291" y="156"/>
                </a:lnTo>
                <a:lnTo>
                  <a:pt x="318" y="124"/>
                </a:lnTo>
                <a:lnTo>
                  <a:pt x="294" y="94"/>
                </a:lnTo>
                <a:lnTo>
                  <a:pt x="340" y="49"/>
                </a:lnTo>
                <a:lnTo>
                  <a:pt x="430" y="49"/>
                </a:lnTo>
                <a:lnTo>
                  <a:pt x="501" y="0"/>
                </a:lnTo>
                <a:lnTo>
                  <a:pt x="567" y="49"/>
                </a:lnTo>
                <a:lnTo>
                  <a:pt x="612" y="49"/>
                </a:lnTo>
                <a:lnTo>
                  <a:pt x="657" y="94"/>
                </a:lnTo>
                <a:lnTo>
                  <a:pt x="703" y="94"/>
                </a:lnTo>
                <a:lnTo>
                  <a:pt x="748" y="140"/>
                </a:lnTo>
                <a:lnTo>
                  <a:pt x="793" y="140"/>
                </a:lnTo>
                <a:lnTo>
                  <a:pt x="839" y="185"/>
                </a:lnTo>
                <a:lnTo>
                  <a:pt x="772" y="262"/>
                </a:lnTo>
                <a:lnTo>
                  <a:pt x="793" y="321"/>
                </a:lnTo>
                <a:lnTo>
                  <a:pt x="748" y="321"/>
                </a:lnTo>
                <a:lnTo>
                  <a:pt x="726" y="390"/>
                </a:lnTo>
                <a:lnTo>
                  <a:pt x="714" y="469"/>
                </a:lnTo>
                <a:lnTo>
                  <a:pt x="663" y="505"/>
                </a:lnTo>
                <a:lnTo>
                  <a:pt x="612" y="593"/>
                </a:lnTo>
                <a:lnTo>
                  <a:pt x="478" y="619"/>
                </a:lnTo>
                <a:lnTo>
                  <a:pt x="363" y="672"/>
                </a:lnTo>
                <a:lnTo>
                  <a:pt x="324" y="640"/>
                </a:lnTo>
                <a:lnTo>
                  <a:pt x="322" y="567"/>
                </a:lnTo>
                <a:lnTo>
                  <a:pt x="292" y="540"/>
                </a:lnTo>
                <a:lnTo>
                  <a:pt x="267" y="433"/>
                </a:lnTo>
                <a:lnTo>
                  <a:pt x="169" y="430"/>
                </a:lnTo>
                <a:lnTo>
                  <a:pt x="136" y="429"/>
                </a:lnTo>
                <a:lnTo>
                  <a:pt x="112" y="447"/>
                </a:lnTo>
                <a:lnTo>
                  <a:pt x="93" y="424"/>
                </a:lnTo>
                <a:lnTo>
                  <a:pt x="40" y="414"/>
                </a:lnTo>
                <a:close/>
              </a:path>
            </a:pathLst>
          </a:custGeom>
          <a:solidFill>
            <a:srgbClr val="A95646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EF72F7C2-AC1B-9E0C-CC96-23CEABF0153F}"/>
              </a:ext>
            </a:extLst>
          </p:cNvPr>
          <p:cNvSpPr>
            <a:spLocks/>
          </p:cNvSpPr>
          <p:nvPr/>
        </p:nvSpPr>
        <p:spPr bwMode="auto">
          <a:xfrm>
            <a:off x="9325661" y="4889647"/>
            <a:ext cx="536762" cy="400900"/>
          </a:xfrm>
          <a:custGeom>
            <a:avLst/>
            <a:gdLst>
              <a:gd name="T0" fmla="*/ 0 w 627"/>
              <a:gd name="T1" fmla="*/ 0 h 417"/>
              <a:gd name="T2" fmla="*/ 0 w 627"/>
              <a:gd name="T3" fmla="*/ 0 h 417"/>
              <a:gd name="T4" fmla="*/ 0 w 627"/>
              <a:gd name="T5" fmla="*/ 0 h 417"/>
              <a:gd name="T6" fmla="*/ 0 w 627"/>
              <a:gd name="T7" fmla="*/ 0 h 417"/>
              <a:gd name="T8" fmla="*/ 0 w 627"/>
              <a:gd name="T9" fmla="*/ 0 h 417"/>
              <a:gd name="T10" fmla="*/ 0 w 627"/>
              <a:gd name="T11" fmla="*/ 0 h 417"/>
              <a:gd name="T12" fmla="*/ 0 w 627"/>
              <a:gd name="T13" fmla="*/ 0 h 417"/>
              <a:gd name="T14" fmla="*/ 0 w 627"/>
              <a:gd name="T15" fmla="*/ 0 h 417"/>
              <a:gd name="T16" fmla="*/ 0 w 627"/>
              <a:gd name="T17" fmla="*/ 0 h 417"/>
              <a:gd name="T18" fmla="*/ 0 w 627"/>
              <a:gd name="T19" fmla="*/ 0 h 417"/>
              <a:gd name="T20" fmla="*/ 0 w 627"/>
              <a:gd name="T21" fmla="*/ 0 h 417"/>
              <a:gd name="T22" fmla="*/ 0 w 627"/>
              <a:gd name="T23" fmla="*/ 0 h 417"/>
              <a:gd name="T24" fmla="*/ 0 w 627"/>
              <a:gd name="T25" fmla="*/ 0 h 417"/>
              <a:gd name="T26" fmla="*/ 0 w 627"/>
              <a:gd name="T27" fmla="*/ 0 h 417"/>
              <a:gd name="T28" fmla="*/ 0 w 627"/>
              <a:gd name="T29" fmla="*/ 0 h 417"/>
              <a:gd name="T30" fmla="*/ 0 w 627"/>
              <a:gd name="T31" fmla="*/ 0 h 417"/>
              <a:gd name="T32" fmla="*/ 0 w 627"/>
              <a:gd name="T33" fmla="*/ 0 h 417"/>
              <a:gd name="T34" fmla="*/ 0 w 627"/>
              <a:gd name="T35" fmla="*/ 0 h 417"/>
              <a:gd name="T36" fmla="*/ 0 w 627"/>
              <a:gd name="T37" fmla="*/ 0 h 417"/>
              <a:gd name="T38" fmla="*/ 0 w 627"/>
              <a:gd name="T39" fmla="*/ 0 h 417"/>
              <a:gd name="T40" fmla="*/ 0 w 627"/>
              <a:gd name="T41" fmla="*/ 0 h 417"/>
              <a:gd name="T42" fmla="*/ 0 w 627"/>
              <a:gd name="T43" fmla="*/ 0 h 417"/>
              <a:gd name="T44" fmla="*/ 0 w 627"/>
              <a:gd name="T45" fmla="*/ 0 h 417"/>
              <a:gd name="T46" fmla="*/ 0 w 627"/>
              <a:gd name="T47" fmla="*/ 0 h 417"/>
              <a:gd name="T48" fmla="*/ 0 w 627"/>
              <a:gd name="T49" fmla="*/ 0 h 417"/>
              <a:gd name="T50" fmla="*/ 0 w 627"/>
              <a:gd name="T51" fmla="*/ 0 h 417"/>
              <a:gd name="T52" fmla="*/ 0 w 627"/>
              <a:gd name="T53" fmla="*/ 0 h 417"/>
              <a:gd name="T54" fmla="*/ 0 w 627"/>
              <a:gd name="T55" fmla="*/ 0 h 417"/>
              <a:gd name="T56" fmla="*/ 0 w 627"/>
              <a:gd name="T57" fmla="*/ 0 h 417"/>
              <a:gd name="T58" fmla="*/ 0 w 627"/>
              <a:gd name="T59" fmla="*/ 0 h 417"/>
              <a:gd name="T60" fmla="*/ 0 w 627"/>
              <a:gd name="T61" fmla="*/ 0 h 41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27"/>
              <a:gd name="T94" fmla="*/ 0 h 417"/>
              <a:gd name="T95" fmla="*/ 627 w 627"/>
              <a:gd name="T96" fmla="*/ 417 h 41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27" h="417">
                <a:moveTo>
                  <a:pt x="135" y="30"/>
                </a:moveTo>
                <a:lnTo>
                  <a:pt x="104" y="59"/>
                </a:lnTo>
                <a:lnTo>
                  <a:pt x="69" y="133"/>
                </a:lnTo>
                <a:lnTo>
                  <a:pt x="44" y="173"/>
                </a:lnTo>
                <a:lnTo>
                  <a:pt x="0" y="206"/>
                </a:lnTo>
                <a:lnTo>
                  <a:pt x="63" y="221"/>
                </a:lnTo>
                <a:lnTo>
                  <a:pt x="111" y="213"/>
                </a:lnTo>
                <a:lnTo>
                  <a:pt x="147" y="237"/>
                </a:lnTo>
                <a:lnTo>
                  <a:pt x="225" y="257"/>
                </a:lnTo>
                <a:lnTo>
                  <a:pt x="242" y="308"/>
                </a:lnTo>
                <a:lnTo>
                  <a:pt x="250" y="360"/>
                </a:lnTo>
                <a:lnTo>
                  <a:pt x="278" y="386"/>
                </a:lnTo>
                <a:lnTo>
                  <a:pt x="305" y="383"/>
                </a:lnTo>
                <a:lnTo>
                  <a:pt x="336" y="417"/>
                </a:lnTo>
                <a:lnTo>
                  <a:pt x="383" y="380"/>
                </a:lnTo>
                <a:lnTo>
                  <a:pt x="419" y="372"/>
                </a:lnTo>
                <a:lnTo>
                  <a:pt x="471" y="329"/>
                </a:lnTo>
                <a:lnTo>
                  <a:pt x="522" y="314"/>
                </a:lnTo>
                <a:lnTo>
                  <a:pt x="613" y="269"/>
                </a:lnTo>
                <a:lnTo>
                  <a:pt x="627" y="240"/>
                </a:lnTo>
                <a:lnTo>
                  <a:pt x="588" y="219"/>
                </a:lnTo>
                <a:lnTo>
                  <a:pt x="498" y="260"/>
                </a:lnTo>
                <a:lnTo>
                  <a:pt x="458" y="227"/>
                </a:lnTo>
                <a:lnTo>
                  <a:pt x="461" y="152"/>
                </a:lnTo>
                <a:lnTo>
                  <a:pt x="432" y="128"/>
                </a:lnTo>
                <a:lnTo>
                  <a:pt x="404" y="18"/>
                </a:lnTo>
                <a:lnTo>
                  <a:pt x="275" y="12"/>
                </a:lnTo>
                <a:lnTo>
                  <a:pt x="251" y="32"/>
                </a:lnTo>
                <a:lnTo>
                  <a:pt x="227" y="9"/>
                </a:lnTo>
                <a:lnTo>
                  <a:pt x="179" y="0"/>
                </a:lnTo>
                <a:lnTo>
                  <a:pt x="135" y="30"/>
                </a:lnTo>
                <a:close/>
              </a:path>
            </a:pathLst>
          </a:custGeom>
          <a:solidFill>
            <a:srgbClr val="A95646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id="{D27E6747-39ED-0668-2D4C-E993A8959F16}"/>
              </a:ext>
            </a:extLst>
          </p:cNvPr>
          <p:cNvSpPr>
            <a:spLocks/>
          </p:cNvSpPr>
          <p:nvPr/>
        </p:nvSpPr>
        <p:spPr bwMode="auto">
          <a:xfrm>
            <a:off x="9834754" y="4995487"/>
            <a:ext cx="229646" cy="160359"/>
          </a:xfrm>
          <a:custGeom>
            <a:avLst/>
            <a:gdLst>
              <a:gd name="T0" fmla="*/ 2147483647 w 270"/>
              <a:gd name="T1" fmla="*/ 0 h 168"/>
              <a:gd name="T2" fmla="*/ 2147483647 w 270"/>
              <a:gd name="T3" fmla="*/ 2147483647 h 168"/>
              <a:gd name="T4" fmla="*/ 2147483647 w 270"/>
              <a:gd name="T5" fmla="*/ 2147483647 h 168"/>
              <a:gd name="T6" fmla="*/ 2147483647 w 270"/>
              <a:gd name="T7" fmla="*/ 2147483647 h 168"/>
              <a:gd name="T8" fmla="*/ 2147483647 w 270"/>
              <a:gd name="T9" fmla="*/ 2147483647 h 168"/>
              <a:gd name="T10" fmla="*/ 2147483647 w 270"/>
              <a:gd name="T11" fmla="*/ 2147483647 h 168"/>
              <a:gd name="T12" fmla="*/ 2147483647 w 270"/>
              <a:gd name="T13" fmla="*/ 2147483647 h 168"/>
              <a:gd name="T14" fmla="*/ 2147483647 w 270"/>
              <a:gd name="T15" fmla="*/ 2147483647 h 168"/>
              <a:gd name="T16" fmla="*/ 2147483647 w 270"/>
              <a:gd name="T17" fmla="*/ 2147483647 h 168"/>
              <a:gd name="T18" fmla="*/ 2147483647 w 270"/>
              <a:gd name="T19" fmla="*/ 2147483647 h 168"/>
              <a:gd name="T20" fmla="*/ 2147483647 w 270"/>
              <a:gd name="T21" fmla="*/ 2147483647 h 168"/>
              <a:gd name="T22" fmla="*/ 2147483647 w 270"/>
              <a:gd name="T23" fmla="*/ 2147483647 h 168"/>
              <a:gd name="T24" fmla="*/ 2147483647 w 270"/>
              <a:gd name="T25" fmla="*/ 2147483647 h 168"/>
              <a:gd name="T26" fmla="*/ 0 w 270"/>
              <a:gd name="T27" fmla="*/ 2147483647 h 168"/>
              <a:gd name="T28" fmla="*/ 2147483647 w 270"/>
              <a:gd name="T29" fmla="*/ 2147483647 h 168"/>
              <a:gd name="T30" fmla="*/ 2147483647 w 270"/>
              <a:gd name="T31" fmla="*/ 2147483647 h 168"/>
              <a:gd name="T32" fmla="*/ 2147483647 w 270"/>
              <a:gd name="T33" fmla="*/ 0 h 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0"/>
              <a:gd name="T52" fmla="*/ 0 h 168"/>
              <a:gd name="T53" fmla="*/ 270 w 270"/>
              <a:gd name="T54" fmla="*/ 168 h 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0" h="168">
                <a:moveTo>
                  <a:pt x="198" y="0"/>
                </a:moveTo>
                <a:lnTo>
                  <a:pt x="213" y="35"/>
                </a:lnTo>
                <a:lnTo>
                  <a:pt x="243" y="33"/>
                </a:lnTo>
                <a:lnTo>
                  <a:pt x="270" y="42"/>
                </a:lnTo>
                <a:lnTo>
                  <a:pt x="257" y="63"/>
                </a:lnTo>
                <a:lnTo>
                  <a:pt x="261" y="96"/>
                </a:lnTo>
                <a:lnTo>
                  <a:pt x="194" y="128"/>
                </a:lnTo>
                <a:lnTo>
                  <a:pt x="171" y="161"/>
                </a:lnTo>
                <a:lnTo>
                  <a:pt x="113" y="158"/>
                </a:lnTo>
                <a:lnTo>
                  <a:pt x="86" y="168"/>
                </a:lnTo>
                <a:lnTo>
                  <a:pt x="56" y="159"/>
                </a:lnTo>
                <a:lnTo>
                  <a:pt x="23" y="161"/>
                </a:lnTo>
                <a:lnTo>
                  <a:pt x="38" y="131"/>
                </a:lnTo>
                <a:lnTo>
                  <a:pt x="0" y="108"/>
                </a:lnTo>
                <a:lnTo>
                  <a:pt x="29" y="95"/>
                </a:lnTo>
                <a:lnTo>
                  <a:pt x="161" y="68"/>
                </a:lnTo>
                <a:lnTo>
                  <a:pt x="198" y="0"/>
                </a:lnTo>
                <a:close/>
              </a:path>
            </a:pathLst>
          </a:custGeom>
          <a:solidFill>
            <a:srgbClr val="00B0F0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BB4A8CE9-6CC0-0F4E-E2F6-A6F9F0FCD715}"/>
              </a:ext>
            </a:extLst>
          </p:cNvPr>
          <p:cNvSpPr>
            <a:spLocks/>
          </p:cNvSpPr>
          <p:nvPr/>
        </p:nvSpPr>
        <p:spPr bwMode="auto">
          <a:xfrm>
            <a:off x="10003530" y="4799848"/>
            <a:ext cx="157707" cy="237333"/>
          </a:xfrm>
          <a:custGeom>
            <a:avLst/>
            <a:gdLst>
              <a:gd name="T0" fmla="*/ 138 w 184"/>
              <a:gd name="T1" fmla="*/ 0 h 244"/>
              <a:gd name="T2" fmla="*/ 177 w 184"/>
              <a:gd name="T3" fmla="*/ 13 h 244"/>
              <a:gd name="T4" fmla="*/ 184 w 184"/>
              <a:gd name="T5" fmla="*/ 45 h 244"/>
              <a:gd name="T6" fmla="*/ 174 w 184"/>
              <a:gd name="T7" fmla="*/ 78 h 244"/>
              <a:gd name="T8" fmla="*/ 176 w 184"/>
              <a:gd name="T9" fmla="*/ 105 h 244"/>
              <a:gd name="T10" fmla="*/ 153 w 184"/>
              <a:gd name="T11" fmla="*/ 130 h 244"/>
              <a:gd name="T12" fmla="*/ 129 w 184"/>
              <a:gd name="T13" fmla="*/ 156 h 244"/>
              <a:gd name="T14" fmla="*/ 108 w 184"/>
              <a:gd name="T15" fmla="*/ 190 h 244"/>
              <a:gd name="T16" fmla="*/ 68 w 184"/>
              <a:gd name="T17" fmla="*/ 244 h 244"/>
              <a:gd name="T18" fmla="*/ 42 w 184"/>
              <a:gd name="T19" fmla="*/ 234 h 244"/>
              <a:gd name="T20" fmla="*/ 11 w 184"/>
              <a:gd name="T21" fmla="*/ 237 h 244"/>
              <a:gd name="T22" fmla="*/ 0 w 184"/>
              <a:gd name="T23" fmla="*/ 202 h 244"/>
              <a:gd name="T24" fmla="*/ 11 w 184"/>
              <a:gd name="T25" fmla="*/ 183 h 244"/>
              <a:gd name="T26" fmla="*/ 60 w 184"/>
              <a:gd name="T27" fmla="*/ 145 h 244"/>
              <a:gd name="T28" fmla="*/ 71 w 184"/>
              <a:gd name="T29" fmla="*/ 67 h 244"/>
              <a:gd name="T30" fmla="*/ 95 w 184"/>
              <a:gd name="T31" fmla="*/ 0 h 244"/>
              <a:gd name="T32" fmla="*/ 138 w 184"/>
              <a:gd name="T33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" h="244">
                <a:moveTo>
                  <a:pt x="138" y="0"/>
                </a:moveTo>
                <a:lnTo>
                  <a:pt x="177" y="13"/>
                </a:lnTo>
                <a:lnTo>
                  <a:pt x="184" y="45"/>
                </a:lnTo>
                <a:lnTo>
                  <a:pt x="174" y="78"/>
                </a:lnTo>
                <a:lnTo>
                  <a:pt x="176" y="105"/>
                </a:lnTo>
                <a:lnTo>
                  <a:pt x="153" y="130"/>
                </a:lnTo>
                <a:lnTo>
                  <a:pt x="129" y="156"/>
                </a:lnTo>
                <a:lnTo>
                  <a:pt x="108" y="190"/>
                </a:lnTo>
                <a:lnTo>
                  <a:pt x="68" y="244"/>
                </a:lnTo>
                <a:lnTo>
                  <a:pt x="42" y="234"/>
                </a:lnTo>
                <a:lnTo>
                  <a:pt x="11" y="237"/>
                </a:lnTo>
                <a:lnTo>
                  <a:pt x="0" y="202"/>
                </a:lnTo>
                <a:lnTo>
                  <a:pt x="11" y="183"/>
                </a:lnTo>
                <a:lnTo>
                  <a:pt x="60" y="145"/>
                </a:lnTo>
                <a:lnTo>
                  <a:pt x="71" y="67"/>
                </a:lnTo>
                <a:lnTo>
                  <a:pt x="95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B0F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492F9F6F-F9F2-D365-B57C-13F45A307A4C}"/>
              </a:ext>
            </a:extLst>
          </p:cNvPr>
          <p:cNvSpPr>
            <a:spLocks/>
          </p:cNvSpPr>
          <p:nvPr/>
        </p:nvSpPr>
        <p:spPr bwMode="auto">
          <a:xfrm>
            <a:off x="9754517" y="4081435"/>
            <a:ext cx="564430" cy="731240"/>
          </a:xfrm>
          <a:custGeom>
            <a:avLst/>
            <a:gdLst>
              <a:gd name="T0" fmla="*/ 0 w 663"/>
              <a:gd name="T1" fmla="*/ 0 h 768"/>
              <a:gd name="T2" fmla="*/ 0 w 663"/>
              <a:gd name="T3" fmla="*/ 0 h 768"/>
              <a:gd name="T4" fmla="*/ 0 w 663"/>
              <a:gd name="T5" fmla="*/ 0 h 768"/>
              <a:gd name="T6" fmla="*/ 0 w 663"/>
              <a:gd name="T7" fmla="*/ 0 h 768"/>
              <a:gd name="T8" fmla="*/ 0 w 663"/>
              <a:gd name="T9" fmla="*/ 0 h 768"/>
              <a:gd name="T10" fmla="*/ 0 w 663"/>
              <a:gd name="T11" fmla="*/ 0 h 768"/>
              <a:gd name="T12" fmla="*/ 0 w 663"/>
              <a:gd name="T13" fmla="*/ 0 h 768"/>
              <a:gd name="T14" fmla="*/ 0 w 663"/>
              <a:gd name="T15" fmla="*/ 0 h 768"/>
              <a:gd name="T16" fmla="*/ 0 w 663"/>
              <a:gd name="T17" fmla="*/ 0 h 768"/>
              <a:gd name="T18" fmla="*/ 0 w 663"/>
              <a:gd name="T19" fmla="*/ 0 h 768"/>
              <a:gd name="T20" fmla="*/ 0 w 663"/>
              <a:gd name="T21" fmla="*/ 0 h 768"/>
              <a:gd name="T22" fmla="*/ 0 w 663"/>
              <a:gd name="T23" fmla="*/ 0 h 768"/>
              <a:gd name="T24" fmla="*/ 0 w 663"/>
              <a:gd name="T25" fmla="*/ 0 h 768"/>
              <a:gd name="T26" fmla="*/ 0 w 663"/>
              <a:gd name="T27" fmla="*/ 0 h 768"/>
              <a:gd name="T28" fmla="*/ 0 w 663"/>
              <a:gd name="T29" fmla="*/ 0 h 768"/>
              <a:gd name="T30" fmla="*/ 0 w 663"/>
              <a:gd name="T31" fmla="*/ 0 h 768"/>
              <a:gd name="T32" fmla="*/ 0 w 663"/>
              <a:gd name="T33" fmla="*/ 0 h 768"/>
              <a:gd name="T34" fmla="*/ 0 w 663"/>
              <a:gd name="T35" fmla="*/ 0 h 768"/>
              <a:gd name="T36" fmla="*/ 0 w 663"/>
              <a:gd name="T37" fmla="*/ 0 h 768"/>
              <a:gd name="T38" fmla="*/ 0 w 663"/>
              <a:gd name="T39" fmla="*/ 0 h 768"/>
              <a:gd name="T40" fmla="*/ 0 w 663"/>
              <a:gd name="T41" fmla="*/ 0 h 768"/>
              <a:gd name="T42" fmla="*/ 0 w 663"/>
              <a:gd name="T43" fmla="*/ 0 h 768"/>
              <a:gd name="T44" fmla="*/ 0 w 663"/>
              <a:gd name="T45" fmla="*/ 0 h 768"/>
              <a:gd name="T46" fmla="*/ 0 w 663"/>
              <a:gd name="T47" fmla="*/ 0 h 768"/>
              <a:gd name="T48" fmla="*/ 0 w 663"/>
              <a:gd name="T49" fmla="*/ 0 h 768"/>
              <a:gd name="T50" fmla="*/ 0 w 663"/>
              <a:gd name="T51" fmla="*/ 0 h 768"/>
              <a:gd name="T52" fmla="*/ 0 w 663"/>
              <a:gd name="T53" fmla="*/ 0 h 768"/>
              <a:gd name="T54" fmla="*/ 0 w 663"/>
              <a:gd name="T55" fmla="*/ 0 h 768"/>
              <a:gd name="T56" fmla="*/ 0 w 663"/>
              <a:gd name="T57" fmla="*/ 0 h 768"/>
              <a:gd name="T58" fmla="*/ 0 w 663"/>
              <a:gd name="T59" fmla="*/ 0 h 768"/>
              <a:gd name="T60" fmla="*/ 0 w 663"/>
              <a:gd name="T61" fmla="*/ 0 h 768"/>
              <a:gd name="T62" fmla="*/ 0 w 663"/>
              <a:gd name="T63" fmla="*/ 0 h 768"/>
              <a:gd name="T64" fmla="*/ 0 w 663"/>
              <a:gd name="T65" fmla="*/ 0 h 768"/>
              <a:gd name="T66" fmla="*/ 0 w 663"/>
              <a:gd name="T67" fmla="*/ 0 h 768"/>
              <a:gd name="T68" fmla="*/ 0 w 663"/>
              <a:gd name="T69" fmla="*/ 0 h 768"/>
              <a:gd name="T70" fmla="*/ 0 w 663"/>
              <a:gd name="T71" fmla="*/ 0 h 768"/>
              <a:gd name="T72" fmla="*/ 0 w 663"/>
              <a:gd name="T73" fmla="*/ 0 h 768"/>
              <a:gd name="T74" fmla="*/ 0 w 663"/>
              <a:gd name="T75" fmla="*/ 0 h 768"/>
              <a:gd name="T76" fmla="*/ 0 w 663"/>
              <a:gd name="T77" fmla="*/ 0 h 768"/>
              <a:gd name="T78" fmla="*/ 0 w 663"/>
              <a:gd name="T79" fmla="*/ 0 h 768"/>
              <a:gd name="T80" fmla="*/ 0 w 663"/>
              <a:gd name="T81" fmla="*/ 0 h 768"/>
              <a:gd name="T82" fmla="*/ 0 w 663"/>
              <a:gd name="T83" fmla="*/ 0 h 768"/>
              <a:gd name="T84" fmla="*/ 0 w 663"/>
              <a:gd name="T85" fmla="*/ 0 h 768"/>
              <a:gd name="T86" fmla="*/ 0 w 663"/>
              <a:gd name="T87" fmla="*/ 0 h 768"/>
              <a:gd name="T88" fmla="*/ 0 w 663"/>
              <a:gd name="T89" fmla="*/ 0 h 768"/>
              <a:gd name="T90" fmla="*/ 0 w 663"/>
              <a:gd name="T91" fmla="*/ 0 h 768"/>
              <a:gd name="T92" fmla="*/ 0 w 663"/>
              <a:gd name="T93" fmla="*/ 0 h 768"/>
              <a:gd name="T94" fmla="*/ 0 w 663"/>
              <a:gd name="T95" fmla="*/ 0 h 768"/>
              <a:gd name="T96" fmla="*/ 0 w 663"/>
              <a:gd name="T97" fmla="*/ 0 h 768"/>
              <a:gd name="T98" fmla="*/ 0 w 663"/>
              <a:gd name="T99" fmla="*/ 0 h 768"/>
              <a:gd name="T100" fmla="*/ 0 w 663"/>
              <a:gd name="T101" fmla="*/ 0 h 768"/>
              <a:gd name="T102" fmla="*/ 0 w 663"/>
              <a:gd name="T103" fmla="*/ 0 h 768"/>
              <a:gd name="T104" fmla="*/ 0 w 663"/>
              <a:gd name="T105" fmla="*/ 0 h 768"/>
              <a:gd name="T106" fmla="*/ 0 w 663"/>
              <a:gd name="T107" fmla="*/ 0 h 768"/>
              <a:gd name="T108" fmla="*/ 0 w 663"/>
              <a:gd name="T109" fmla="*/ 0 h 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63"/>
              <a:gd name="T166" fmla="*/ 0 h 768"/>
              <a:gd name="T167" fmla="*/ 663 w 663"/>
              <a:gd name="T168" fmla="*/ 768 h 76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63" h="768">
                <a:moveTo>
                  <a:pt x="25" y="483"/>
                </a:moveTo>
                <a:lnTo>
                  <a:pt x="70" y="483"/>
                </a:lnTo>
                <a:lnTo>
                  <a:pt x="139" y="434"/>
                </a:lnTo>
                <a:lnTo>
                  <a:pt x="207" y="482"/>
                </a:lnTo>
                <a:lnTo>
                  <a:pt x="252" y="482"/>
                </a:lnTo>
                <a:lnTo>
                  <a:pt x="297" y="527"/>
                </a:lnTo>
                <a:lnTo>
                  <a:pt x="340" y="525"/>
                </a:lnTo>
                <a:lnTo>
                  <a:pt x="388" y="575"/>
                </a:lnTo>
                <a:lnTo>
                  <a:pt x="432" y="575"/>
                </a:lnTo>
                <a:lnTo>
                  <a:pt x="478" y="617"/>
                </a:lnTo>
                <a:lnTo>
                  <a:pt x="412" y="695"/>
                </a:lnTo>
                <a:lnTo>
                  <a:pt x="432" y="753"/>
                </a:lnTo>
                <a:lnTo>
                  <a:pt x="469" y="768"/>
                </a:lnTo>
                <a:lnTo>
                  <a:pt x="502" y="732"/>
                </a:lnTo>
                <a:lnTo>
                  <a:pt x="514" y="677"/>
                </a:lnTo>
                <a:lnTo>
                  <a:pt x="522" y="635"/>
                </a:lnTo>
                <a:lnTo>
                  <a:pt x="547" y="605"/>
                </a:lnTo>
                <a:lnTo>
                  <a:pt x="544" y="528"/>
                </a:lnTo>
                <a:lnTo>
                  <a:pt x="547" y="459"/>
                </a:lnTo>
                <a:lnTo>
                  <a:pt x="525" y="429"/>
                </a:lnTo>
                <a:lnTo>
                  <a:pt x="550" y="416"/>
                </a:lnTo>
                <a:lnTo>
                  <a:pt x="546" y="377"/>
                </a:lnTo>
                <a:lnTo>
                  <a:pt x="565" y="347"/>
                </a:lnTo>
                <a:lnTo>
                  <a:pt x="592" y="366"/>
                </a:lnTo>
                <a:lnTo>
                  <a:pt x="630" y="332"/>
                </a:lnTo>
                <a:lnTo>
                  <a:pt x="660" y="301"/>
                </a:lnTo>
                <a:lnTo>
                  <a:pt x="663" y="258"/>
                </a:lnTo>
                <a:lnTo>
                  <a:pt x="637" y="227"/>
                </a:lnTo>
                <a:lnTo>
                  <a:pt x="624" y="186"/>
                </a:lnTo>
                <a:lnTo>
                  <a:pt x="654" y="170"/>
                </a:lnTo>
                <a:lnTo>
                  <a:pt x="645" y="111"/>
                </a:lnTo>
                <a:lnTo>
                  <a:pt x="616" y="80"/>
                </a:lnTo>
                <a:lnTo>
                  <a:pt x="597" y="33"/>
                </a:lnTo>
                <a:lnTo>
                  <a:pt x="570" y="35"/>
                </a:lnTo>
                <a:lnTo>
                  <a:pt x="537" y="0"/>
                </a:lnTo>
                <a:lnTo>
                  <a:pt x="456" y="74"/>
                </a:lnTo>
                <a:lnTo>
                  <a:pt x="435" y="78"/>
                </a:lnTo>
                <a:lnTo>
                  <a:pt x="421" y="29"/>
                </a:lnTo>
                <a:lnTo>
                  <a:pt x="394" y="14"/>
                </a:lnTo>
                <a:lnTo>
                  <a:pt x="354" y="60"/>
                </a:lnTo>
                <a:lnTo>
                  <a:pt x="328" y="54"/>
                </a:lnTo>
                <a:lnTo>
                  <a:pt x="297" y="78"/>
                </a:lnTo>
                <a:lnTo>
                  <a:pt x="237" y="51"/>
                </a:lnTo>
                <a:lnTo>
                  <a:pt x="204" y="77"/>
                </a:lnTo>
                <a:lnTo>
                  <a:pt x="226" y="101"/>
                </a:lnTo>
                <a:lnTo>
                  <a:pt x="189" y="155"/>
                </a:lnTo>
                <a:lnTo>
                  <a:pt x="159" y="152"/>
                </a:lnTo>
                <a:lnTo>
                  <a:pt x="117" y="186"/>
                </a:lnTo>
                <a:lnTo>
                  <a:pt x="79" y="155"/>
                </a:lnTo>
                <a:lnTo>
                  <a:pt x="60" y="120"/>
                </a:lnTo>
                <a:lnTo>
                  <a:pt x="0" y="204"/>
                </a:lnTo>
                <a:lnTo>
                  <a:pt x="36" y="258"/>
                </a:lnTo>
                <a:lnTo>
                  <a:pt x="18" y="291"/>
                </a:lnTo>
                <a:lnTo>
                  <a:pt x="15" y="389"/>
                </a:lnTo>
                <a:lnTo>
                  <a:pt x="25" y="483"/>
                </a:lnTo>
                <a:close/>
              </a:path>
            </a:pathLst>
          </a:custGeom>
          <a:solidFill>
            <a:srgbClr val="65484D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1" name="Freeform 12">
            <a:extLst>
              <a:ext uri="{FF2B5EF4-FFF2-40B4-BE49-F238E27FC236}">
                <a16:creationId xmlns:a16="http://schemas.microsoft.com/office/drawing/2014/main" id="{E3855F83-1CAC-9EEE-9E34-A7911778DDFE}"/>
              </a:ext>
            </a:extLst>
          </p:cNvPr>
          <p:cNvSpPr>
            <a:spLocks/>
          </p:cNvSpPr>
          <p:nvPr/>
        </p:nvSpPr>
        <p:spPr bwMode="auto">
          <a:xfrm>
            <a:off x="9228823" y="5088495"/>
            <a:ext cx="384587" cy="314306"/>
          </a:xfrm>
          <a:custGeom>
            <a:avLst/>
            <a:gdLst>
              <a:gd name="T0" fmla="*/ 0 w 449"/>
              <a:gd name="T1" fmla="*/ 0 h 329"/>
              <a:gd name="T2" fmla="*/ 0 w 449"/>
              <a:gd name="T3" fmla="*/ 0 h 329"/>
              <a:gd name="T4" fmla="*/ 0 w 449"/>
              <a:gd name="T5" fmla="*/ 0 h 329"/>
              <a:gd name="T6" fmla="*/ 0 w 449"/>
              <a:gd name="T7" fmla="*/ 0 h 329"/>
              <a:gd name="T8" fmla="*/ 0 w 449"/>
              <a:gd name="T9" fmla="*/ 0 h 329"/>
              <a:gd name="T10" fmla="*/ 0 w 449"/>
              <a:gd name="T11" fmla="*/ 0 h 329"/>
              <a:gd name="T12" fmla="*/ 0 w 449"/>
              <a:gd name="T13" fmla="*/ 0 h 329"/>
              <a:gd name="T14" fmla="*/ 0 w 449"/>
              <a:gd name="T15" fmla="*/ 0 h 329"/>
              <a:gd name="T16" fmla="*/ 0 w 449"/>
              <a:gd name="T17" fmla="*/ 0 h 329"/>
              <a:gd name="T18" fmla="*/ 0 w 449"/>
              <a:gd name="T19" fmla="*/ 0 h 329"/>
              <a:gd name="T20" fmla="*/ 0 w 449"/>
              <a:gd name="T21" fmla="*/ 0 h 329"/>
              <a:gd name="T22" fmla="*/ 0 w 449"/>
              <a:gd name="T23" fmla="*/ 0 h 329"/>
              <a:gd name="T24" fmla="*/ 0 w 449"/>
              <a:gd name="T25" fmla="*/ 0 h 329"/>
              <a:gd name="T26" fmla="*/ 0 w 449"/>
              <a:gd name="T27" fmla="*/ 0 h 329"/>
              <a:gd name="T28" fmla="*/ 0 w 449"/>
              <a:gd name="T29" fmla="*/ 0 h 329"/>
              <a:gd name="T30" fmla="*/ 0 w 449"/>
              <a:gd name="T31" fmla="*/ 0 h 329"/>
              <a:gd name="T32" fmla="*/ 0 w 449"/>
              <a:gd name="T33" fmla="*/ 0 h 329"/>
              <a:gd name="T34" fmla="*/ 0 w 449"/>
              <a:gd name="T35" fmla="*/ 0 h 329"/>
              <a:gd name="T36" fmla="*/ 0 w 449"/>
              <a:gd name="T37" fmla="*/ 0 h 329"/>
              <a:gd name="T38" fmla="*/ 0 w 449"/>
              <a:gd name="T39" fmla="*/ 0 h 329"/>
              <a:gd name="T40" fmla="*/ 0 w 449"/>
              <a:gd name="T41" fmla="*/ 0 h 329"/>
              <a:gd name="T42" fmla="*/ 0 w 449"/>
              <a:gd name="T43" fmla="*/ 0 h 329"/>
              <a:gd name="T44" fmla="*/ 0 w 449"/>
              <a:gd name="T45" fmla="*/ 0 h 329"/>
              <a:gd name="T46" fmla="*/ 0 w 449"/>
              <a:gd name="T47" fmla="*/ 0 h 329"/>
              <a:gd name="T48" fmla="*/ 0 w 449"/>
              <a:gd name="T49" fmla="*/ 0 h 329"/>
              <a:gd name="T50" fmla="*/ 0 w 449"/>
              <a:gd name="T51" fmla="*/ 0 h 329"/>
              <a:gd name="T52" fmla="*/ 0 w 449"/>
              <a:gd name="T53" fmla="*/ 0 h 329"/>
              <a:gd name="T54" fmla="*/ 0 w 449"/>
              <a:gd name="T55" fmla="*/ 0 h 3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9"/>
              <a:gd name="T85" fmla="*/ 0 h 329"/>
              <a:gd name="T86" fmla="*/ 449 w 449"/>
              <a:gd name="T87" fmla="*/ 329 h 3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9" h="329">
                <a:moveTo>
                  <a:pt x="110" y="0"/>
                </a:moveTo>
                <a:lnTo>
                  <a:pt x="45" y="62"/>
                </a:lnTo>
                <a:lnTo>
                  <a:pt x="23" y="111"/>
                </a:lnTo>
                <a:lnTo>
                  <a:pt x="19" y="155"/>
                </a:lnTo>
                <a:lnTo>
                  <a:pt x="0" y="198"/>
                </a:lnTo>
                <a:lnTo>
                  <a:pt x="2" y="242"/>
                </a:lnTo>
                <a:lnTo>
                  <a:pt x="40" y="236"/>
                </a:lnTo>
                <a:lnTo>
                  <a:pt x="58" y="255"/>
                </a:lnTo>
                <a:lnTo>
                  <a:pt x="55" y="288"/>
                </a:lnTo>
                <a:lnTo>
                  <a:pt x="91" y="289"/>
                </a:lnTo>
                <a:lnTo>
                  <a:pt x="178" y="315"/>
                </a:lnTo>
                <a:lnTo>
                  <a:pt x="223" y="329"/>
                </a:lnTo>
                <a:lnTo>
                  <a:pt x="280" y="269"/>
                </a:lnTo>
                <a:lnTo>
                  <a:pt x="349" y="287"/>
                </a:lnTo>
                <a:lnTo>
                  <a:pt x="373" y="264"/>
                </a:lnTo>
                <a:lnTo>
                  <a:pt x="407" y="281"/>
                </a:lnTo>
                <a:lnTo>
                  <a:pt x="421" y="230"/>
                </a:lnTo>
                <a:lnTo>
                  <a:pt x="449" y="231"/>
                </a:lnTo>
                <a:lnTo>
                  <a:pt x="449" y="209"/>
                </a:lnTo>
                <a:lnTo>
                  <a:pt x="419" y="176"/>
                </a:lnTo>
                <a:lnTo>
                  <a:pt x="391" y="180"/>
                </a:lnTo>
                <a:lnTo>
                  <a:pt x="361" y="153"/>
                </a:lnTo>
                <a:lnTo>
                  <a:pt x="352" y="96"/>
                </a:lnTo>
                <a:lnTo>
                  <a:pt x="337" y="50"/>
                </a:lnTo>
                <a:lnTo>
                  <a:pt x="257" y="27"/>
                </a:lnTo>
                <a:lnTo>
                  <a:pt x="224" y="5"/>
                </a:lnTo>
                <a:lnTo>
                  <a:pt x="175" y="15"/>
                </a:lnTo>
                <a:lnTo>
                  <a:pt x="110" y="0"/>
                </a:lnTo>
                <a:close/>
              </a:path>
            </a:pathLst>
          </a:custGeom>
          <a:solidFill>
            <a:srgbClr val="B4696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Freeform 13">
            <a:extLst>
              <a:ext uri="{FF2B5EF4-FFF2-40B4-BE49-F238E27FC236}">
                <a16:creationId xmlns:a16="http://schemas.microsoft.com/office/drawing/2014/main" id="{B4F62709-EC82-ADF7-BEFA-E3040E4A0BBA}"/>
              </a:ext>
            </a:extLst>
          </p:cNvPr>
          <p:cNvSpPr>
            <a:spLocks/>
          </p:cNvSpPr>
          <p:nvPr/>
        </p:nvSpPr>
        <p:spPr bwMode="auto">
          <a:xfrm>
            <a:off x="9004711" y="4700424"/>
            <a:ext cx="448223" cy="490700"/>
          </a:xfrm>
          <a:custGeom>
            <a:avLst/>
            <a:gdLst>
              <a:gd name="T0" fmla="*/ 524 w 524"/>
              <a:gd name="T1" fmla="*/ 169 h 517"/>
              <a:gd name="T2" fmla="*/ 512 w 524"/>
              <a:gd name="T3" fmla="*/ 228 h 517"/>
              <a:gd name="T4" fmla="*/ 479 w 524"/>
              <a:gd name="T5" fmla="*/ 261 h 517"/>
              <a:gd name="T6" fmla="*/ 449 w 524"/>
              <a:gd name="T7" fmla="*/ 322 h 517"/>
              <a:gd name="T8" fmla="*/ 420 w 524"/>
              <a:gd name="T9" fmla="*/ 373 h 517"/>
              <a:gd name="T10" fmla="*/ 374 w 524"/>
              <a:gd name="T11" fmla="*/ 408 h 517"/>
              <a:gd name="T12" fmla="*/ 306 w 524"/>
              <a:gd name="T13" fmla="*/ 471 h 517"/>
              <a:gd name="T14" fmla="*/ 284 w 524"/>
              <a:gd name="T15" fmla="*/ 517 h 517"/>
              <a:gd name="T16" fmla="*/ 266 w 524"/>
              <a:gd name="T17" fmla="*/ 499 h 517"/>
              <a:gd name="T18" fmla="*/ 228 w 524"/>
              <a:gd name="T19" fmla="*/ 502 h 517"/>
              <a:gd name="T20" fmla="*/ 201 w 524"/>
              <a:gd name="T21" fmla="*/ 486 h 517"/>
              <a:gd name="T22" fmla="*/ 186 w 524"/>
              <a:gd name="T23" fmla="*/ 442 h 517"/>
              <a:gd name="T24" fmla="*/ 191 w 524"/>
              <a:gd name="T25" fmla="*/ 399 h 517"/>
              <a:gd name="T26" fmla="*/ 165 w 524"/>
              <a:gd name="T27" fmla="*/ 367 h 517"/>
              <a:gd name="T28" fmla="*/ 135 w 524"/>
              <a:gd name="T29" fmla="*/ 367 h 517"/>
              <a:gd name="T30" fmla="*/ 105 w 524"/>
              <a:gd name="T31" fmla="*/ 387 h 517"/>
              <a:gd name="T32" fmla="*/ 51 w 524"/>
              <a:gd name="T33" fmla="*/ 385 h 517"/>
              <a:gd name="T34" fmla="*/ 24 w 524"/>
              <a:gd name="T35" fmla="*/ 366 h 517"/>
              <a:gd name="T36" fmla="*/ 35 w 524"/>
              <a:gd name="T37" fmla="*/ 289 h 517"/>
              <a:gd name="T38" fmla="*/ 0 w 524"/>
              <a:gd name="T39" fmla="*/ 238 h 517"/>
              <a:gd name="T40" fmla="*/ 29 w 524"/>
              <a:gd name="T41" fmla="*/ 214 h 517"/>
              <a:gd name="T42" fmla="*/ 14 w 524"/>
              <a:gd name="T43" fmla="*/ 189 h 517"/>
              <a:gd name="T44" fmla="*/ 42 w 524"/>
              <a:gd name="T45" fmla="*/ 132 h 517"/>
              <a:gd name="T46" fmla="*/ 54 w 524"/>
              <a:gd name="T47" fmla="*/ 57 h 517"/>
              <a:gd name="T48" fmla="*/ 104 w 524"/>
              <a:gd name="T49" fmla="*/ 3 h 517"/>
              <a:gd name="T50" fmla="*/ 179 w 524"/>
              <a:gd name="T51" fmla="*/ 3 h 517"/>
              <a:gd name="T52" fmla="*/ 225 w 524"/>
              <a:gd name="T53" fmla="*/ 37 h 517"/>
              <a:gd name="T54" fmla="*/ 251 w 524"/>
              <a:gd name="T55" fmla="*/ 18 h 517"/>
              <a:gd name="T56" fmla="*/ 284 w 524"/>
              <a:gd name="T57" fmla="*/ 27 h 517"/>
              <a:gd name="T58" fmla="*/ 311 w 524"/>
              <a:gd name="T59" fmla="*/ 0 h 517"/>
              <a:gd name="T60" fmla="*/ 330 w 524"/>
              <a:gd name="T61" fmla="*/ 15 h 517"/>
              <a:gd name="T62" fmla="*/ 320 w 524"/>
              <a:gd name="T63" fmla="*/ 40 h 517"/>
              <a:gd name="T64" fmla="*/ 339 w 524"/>
              <a:gd name="T65" fmla="*/ 63 h 517"/>
              <a:gd name="T66" fmla="*/ 363 w 524"/>
              <a:gd name="T67" fmla="*/ 54 h 517"/>
              <a:gd name="T68" fmla="*/ 392 w 524"/>
              <a:gd name="T69" fmla="*/ 88 h 517"/>
              <a:gd name="T70" fmla="*/ 389 w 524"/>
              <a:gd name="T71" fmla="*/ 114 h 517"/>
              <a:gd name="T72" fmla="*/ 414 w 524"/>
              <a:gd name="T73" fmla="*/ 108 h 517"/>
              <a:gd name="T74" fmla="*/ 444 w 524"/>
              <a:gd name="T75" fmla="*/ 127 h 517"/>
              <a:gd name="T76" fmla="*/ 482 w 524"/>
              <a:gd name="T77" fmla="*/ 148 h 517"/>
              <a:gd name="T78" fmla="*/ 524 w 524"/>
              <a:gd name="T79" fmla="*/ 169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4" h="517">
                <a:moveTo>
                  <a:pt x="524" y="169"/>
                </a:moveTo>
                <a:lnTo>
                  <a:pt x="512" y="228"/>
                </a:lnTo>
                <a:lnTo>
                  <a:pt x="479" y="261"/>
                </a:lnTo>
                <a:lnTo>
                  <a:pt x="449" y="322"/>
                </a:lnTo>
                <a:lnTo>
                  <a:pt x="420" y="373"/>
                </a:lnTo>
                <a:lnTo>
                  <a:pt x="374" y="408"/>
                </a:lnTo>
                <a:lnTo>
                  <a:pt x="306" y="471"/>
                </a:lnTo>
                <a:lnTo>
                  <a:pt x="284" y="517"/>
                </a:lnTo>
                <a:lnTo>
                  <a:pt x="266" y="499"/>
                </a:lnTo>
                <a:lnTo>
                  <a:pt x="228" y="502"/>
                </a:lnTo>
                <a:lnTo>
                  <a:pt x="201" y="486"/>
                </a:lnTo>
                <a:lnTo>
                  <a:pt x="186" y="442"/>
                </a:lnTo>
                <a:lnTo>
                  <a:pt x="191" y="399"/>
                </a:lnTo>
                <a:lnTo>
                  <a:pt x="165" y="367"/>
                </a:lnTo>
                <a:lnTo>
                  <a:pt x="135" y="367"/>
                </a:lnTo>
                <a:lnTo>
                  <a:pt x="105" y="387"/>
                </a:lnTo>
                <a:lnTo>
                  <a:pt x="51" y="385"/>
                </a:lnTo>
                <a:lnTo>
                  <a:pt x="24" y="366"/>
                </a:lnTo>
                <a:lnTo>
                  <a:pt x="35" y="289"/>
                </a:lnTo>
                <a:lnTo>
                  <a:pt x="0" y="238"/>
                </a:lnTo>
                <a:lnTo>
                  <a:pt x="29" y="214"/>
                </a:lnTo>
                <a:lnTo>
                  <a:pt x="14" y="189"/>
                </a:lnTo>
                <a:lnTo>
                  <a:pt x="42" y="132"/>
                </a:lnTo>
                <a:lnTo>
                  <a:pt x="54" y="57"/>
                </a:lnTo>
                <a:lnTo>
                  <a:pt x="104" y="3"/>
                </a:lnTo>
                <a:lnTo>
                  <a:pt x="179" y="3"/>
                </a:lnTo>
                <a:lnTo>
                  <a:pt x="225" y="37"/>
                </a:lnTo>
                <a:lnTo>
                  <a:pt x="251" y="18"/>
                </a:lnTo>
                <a:lnTo>
                  <a:pt x="284" y="27"/>
                </a:lnTo>
                <a:lnTo>
                  <a:pt x="311" y="0"/>
                </a:lnTo>
                <a:lnTo>
                  <a:pt x="330" y="15"/>
                </a:lnTo>
                <a:lnTo>
                  <a:pt x="320" y="40"/>
                </a:lnTo>
                <a:lnTo>
                  <a:pt x="339" y="63"/>
                </a:lnTo>
                <a:lnTo>
                  <a:pt x="363" y="54"/>
                </a:lnTo>
                <a:lnTo>
                  <a:pt x="392" y="88"/>
                </a:lnTo>
                <a:lnTo>
                  <a:pt x="389" y="114"/>
                </a:lnTo>
                <a:lnTo>
                  <a:pt x="414" y="108"/>
                </a:lnTo>
                <a:lnTo>
                  <a:pt x="444" y="127"/>
                </a:lnTo>
                <a:lnTo>
                  <a:pt x="482" y="148"/>
                </a:lnTo>
                <a:lnTo>
                  <a:pt x="524" y="169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Freeform 14">
            <a:extLst>
              <a:ext uri="{FF2B5EF4-FFF2-40B4-BE49-F238E27FC236}">
                <a16:creationId xmlns:a16="http://schemas.microsoft.com/office/drawing/2014/main" id="{BB562068-23DC-799B-3D35-3FE3FEB5BDB9}"/>
              </a:ext>
            </a:extLst>
          </p:cNvPr>
          <p:cNvSpPr>
            <a:spLocks/>
          </p:cNvSpPr>
          <p:nvPr/>
        </p:nvSpPr>
        <p:spPr bwMode="auto">
          <a:xfrm>
            <a:off x="9270325" y="5338655"/>
            <a:ext cx="309882" cy="262990"/>
          </a:xfrm>
          <a:custGeom>
            <a:avLst/>
            <a:gdLst>
              <a:gd name="T0" fmla="*/ 6 w 360"/>
              <a:gd name="T1" fmla="*/ 27 h 276"/>
              <a:gd name="T2" fmla="*/ 0 w 360"/>
              <a:gd name="T3" fmla="*/ 93 h 276"/>
              <a:gd name="T4" fmla="*/ 45 w 360"/>
              <a:gd name="T5" fmla="*/ 99 h 276"/>
              <a:gd name="T6" fmla="*/ 76 w 360"/>
              <a:gd name="T7" fmla="*/ 113 h 276"/>
              <a:gd name="T8" fmla="*/ 111 w 360"/>
              <a:gd name="T9" fmla="*/ 108 h 276"/>
              <a:gd name="T10" fmla="*/ 133 w 360"/>
              <a:gd name="T11" fmla="*/ 118 h 276"/>
              <a:gd name="T12" fmla="*/ 174 w 360"/>
              <a:gd name="T13" fmla="*/ 131 h 276"/>
              <a:gd name="T14" fmla="*/ 193 w 360"/>
              <a:gd name="T15" fmla="*/ 168 h 276"/>
              <a:gd name="T16" fmla="*/ 240 w 360"/>
              <a:gd name="T17" fmla="*/ 201 h 276"/>
              <a:gd name="T18" fmla="*/ 269 w 360"/>
              <a:gd name="T19" fmla="*/ 209 h 276"/>
              <a:gd name="T20" fmla="*/ 250 w 360"/>
              <a:gd name="T21" fmla="*/ 257 h 276"/>
              <a:gd name="T22" fmla="*/ 267 w 360"/>
              <a:gd name="T23" fmla="*/ 276 h 276"/>
              <a:gd name="T24" fmla="*/ 325 w 360"/>
              <a:gd name="T25" fmla="*/ 222 h 276"/>
              <a:gd name="T26" fmla="*/ 354 w 360"/>
              <a:gd name="T27" fmla="*/ 192 h 276"/>
              <a:gd name="T28" fmla="*/ 346 w 360"/>
              <a:gd name="T29" fmla="*/ 129 h 276"/>
              <a:gd name="T30" fmla="*/ 360 w 360"/>
              <a:gd name="T31" fmla="*/ 96 h 276"/>
              <a:gd name="T32" fmla="*/ 345 w 360"/>
              <a:gd name="T33" fmla="*/ 50 h 276"/>
              <a:gd name="T34" fmla="*/ 360 w 360"/>
              <a:gd name="T35" fmla="*/ 23 h 276"/>
              <a:gd name="T36" fmla="*/ 324 w 360"/>
              <a:gd name="T37" fmla="*/ 0 h 276"/>
              <a:gd name="T38" fmla="*/ 301 w 360"/>
              <a:gd name="T39" fmla="*/ 27 h 276"/>
              <a:gd name="T40" fmla="*/ 228 w 360"/>
              <a:gd name="T41" fmla="*/ 8 h 276"/>
              <a:gd name="T42" fmla="*/ 172 w 360"/>
              <a:gd name="T43" fmla="*/ 68 h 276"/>
              <a:gd name="T44" fmla="*/ 40 w 360"/>
              <a:gd name="T45" fmla="*/ 26 h 276"/>
              <a:gd name="T46" fmla="*/ 6 w 360"/>
              <a:gd name="T47" fmla="*/ 27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276">
                <a:moveTo>
                  <a:pt x="6" y="27"/>
                </a:moveTo>
                <a:lnTo>
                  <a:pt x="0" y="93"/>
                </a:lnTo>
                <a:lnTo>
                  <a:pt x="45" y="99"/>
                </a:lnTo>
                <a:lnTo>
                  <a:pt x="76" y="113"/>
                </a:lnTo>
                <a:lnTo>
                  <a:pt x="111" y="108"/>
                </a:lnTo>
                <a:lnTo>
                  <a:pt x="133" y="118"/>
                </a:lnTo>
                <a:lnTo>
                  <a:pt x="174" y="131"/>
                </a:lnTo>
                <a:lnTo>
                  <a:pt x="193" y="168"/>
                </a:lnTo>
                <a:lnTo>
                  <a:pt x="240" y="201"/>
                </a:lnTo>
                <a:lnTo>
                  <a:pt x="269" y="209"/>
                </a:lnTo>
                <a:lnTo>
                  <a:pt x="250" y="257"/>
                </a:lnTo>
                <a:lnTo>
                  <a:pt x="267" y="276"/>
                </a:lnTo>
                <a:lnTo>
                  <a:pt x="325" y="222"/>
                </a:lnTo>
                <a:lnTo>
                  <a:pt x="354" y="192"/>
                </a:lnTo>
                <a:lnTo>
                  <a:pt x="346" y="129"/>
                </a:lnTo>
                <a:lnTo>
                  <a:pt x="360" y="96"/>
                </a:lnTo>
                <a:lnTo>
                  <a:pt x="345" y="50"/>
                </a:lnTo>
                <a:lnTo>
                  <a:pt x="360" y="23"/>
                </a:lnTo>
                <a:lnTo>
                  <a:pt x="324" y="0"/>
                </a:lnTo>
                <a:lnTo>
                  <a:pt x="301" y="27"/>
                </a:lnTo>
                <a:lnTo>
                  <a:pt x="228" y="8"/>
                </a:lnTo>
                <a:lnTo>
                  <a:pt x="172" y="68"/>
                </a:lnTo>
                <a:lnTo>
                  <a:pt x="40" y="26"/>
                </a:lnTo>
                <a:lnTo>
                  <a:pt x="6" y="27"/>
                </a:lnTo>
                <a:close/>
              </a:path>
            </a:pathLst>
          </a:custGeom>
          <a:solidFill>
            <a:srgbClr val="B4696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id="{C54A2780-98B7-DA52-FD08-9846225C87DA}"/>
              </a:ext>
            </a:extLst>
          </p:cNvPr>
          <p:cNvSpPr>
            <a:spLocks/>
          </p:cNvSpPr>
          <p:nvPr/>
        </p:nvSpPr>
        <p:spPr bwMode="auto">
          <a:xfrm>
            <a:off x="9065581" y="5425252"/>
            <a:ext cx="434390" cy="481079"/>
          </a:xfrm>
          <a:custGeom>
            <a:avLst/>
            <a:gdLst>
              <a:gd name="T0" fmla="*/ 283 w 507"/>
              <a:gd name="T1" fmla="*/ 5 h 501"/>
              <a:gd name="T2" fmla="*/ 240 w 507"/>
              <a:gd name="T3" fmla="*/ 0 h 501"/>
              <a:gd name="T4" fmla="*/ 216 w 507"/>
              <a:gd name="T5" fmla="*/ 20 h 501"/>
              <a:gd name="T6" fmla="*/ 177 w 507"/>
              <a:gd name="T7" fmla="*/ 36 h 501"/>
              <a:gd name="T8" fmla="*/ 109 w 507"/>
              <a:gd name="T9" fmla="*/ 84 h 501"/>
              <a:gd name="T10" fmla="*/ 0 w 507"/>
              <a:gd name="T11" fmla="*/ 222 h 501"/>
              <a:gd name="T12" fmla="*/ 27 w 507"/>
              <a:gd name="T13" fmla="*/ 245 h 501"/>
              <a:gd name="T14" fmla="*/ 42 w 507"/>
              <a:gd name="T15" fmla="*/ 225 h 501"/>
              <a:gd name="T16" fmla="*/ 103 w 507"/>
              <a:gd name="T17" fmla="*/ 302 h 501"/>
              <a:gd name="T18" fmla="*/ 133 w 507"/>
              <a:gd name="T19" fmla="*/ 287 h 501"/>
              <a:gd name="T20" fmla="*/ 211 w 507"/>
              <a:gd name="T21" fmla="*/ 336 h 501"/>
              <a:gd name="T22" fmla="*/ 285 w 507"/>
              <a:gd name="T23" fmla="*/ 420 h 501"/>
              <a:gd name="T24" fmla="*/ 262 w 507"/>
              <a:gd name="T25" fmla="*/ 467 h 501"/>
              <a:gd name="T26" fmla="*/ 273 w 507"/>
              <a:gd name="T27" fmla="*/ 501 h 501"/>
              <a:gd name="T28" fmla="*/ 318 w 507"/>
              <a:gd name="T29" fmla="*/ 450 h 501"/>
              <a:gd name="T30" fmla="*/ 366 w 507"/>
              <a:gd name="T31" fmla="*/ 371 h 501"/>
              <a:gd name="T32" fmla="*/ 391 w 507"/>
              <a:gd name="T33" fmla="*/ 335 h 501"/>
              <a:gd name="T34" fmla="*/ 400 w 507"/>
              <a:gd name="T35" fmla="*/ 284 h 501"/>
              <a:gd name="T36" fmla="*/ 417 w 507"/>
              <a:gd name="T37" fmla="*/ 249 h 501"/>
              <a:gd name="T38" fmla="*/ 454 w 507"/>
              <a:gd name="T39" fmla="*/ 239 h 501"/>
              <a:gd name="T40" fmla="*/ 462 w 507"/>
              <a:gd name="T41" fmla="*/ 276 h 501"/>
              <a:gd name="T42" fmla="*/ 405 w 507"/>
              <a:gd name="T43" fmla="*/ 329 h 501"/>
              <a:gd name="T44" fmla="*/ 406 w 507"/>
              <a:gd name="T45" fmla="*/ 351 h 501"/>
              <a:gd name="T46" fmla="*/ 481 w 507"/>
              <a:gd name="T47" fmla="*/ 285 h 501"/>
              <a:gd name="T48" fmla="*/ 505 w 507"/>
              <a:gd name="T49" fmla="*/ 182 h 501"/>
              <a:gd name="T50" fmla="*/ 489 w 507"/>
              <a:gd name="T51" fmla="*/ 162 h 501"/>
              <a:gd name="T52" fmla="*/ 507 w 507"/>
              <a:gd name="T53" fmla="*/ 114 h 501"/>
              <a:gd name="T54" fmla="*/ 480 w 507"/>
              <a:gd name="T55" fmla="*/ 107 h 501"/>
              <a:gd name="T56" fmla="*/ 430 w 507"/>
              <a:gd name="T57" fmla="*/ 75 h 501"/>
              <a:gd name="T58" fmla="*/ 415 w 507"/>
              <a:gd name="T59" fmla="*/ 38 h 501"/>
              <a:gd name="T60" fmla="*/ 373 w 507"/>
              <a:gd name="T61" fmla="*/ 26 h 501"/>
              <a:gd name="T62" fmla="*/ 351 w 507"/>
              <a:gd name="T63" fmla="*/ 15 h 501"/>
              <a:gd name="T64" fmla="*/ 315 w 507"/>
              <a:gd name="T65" fmla="*/ 21 h 501"/>
              <a:gd name="T66" fmla="*/ 283 w 507"/>
              <a:gd name="T67" fmla="*/ 5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7" h="501">
                <a:moveTo>
                  <a:pt x="283" y="5"/>
                </a:moveTo>
                <a:lnTo>
                  <a:pt x="240" y="0"/>
                </a:lnTo>
                <a:lnTo>
                  <a:pt x="216" y="20"/>
                </a:lnTo>
                <a:lnTo>
                  <a:pt x="177" y="36"/>
                </a:lnTo>
                <a:lnTo>
                  <a:pt x="109" y="84"/>
                </a:lnTo>
                <a:lnTo>
                  <a:pt x="0" y="222"/>
                </a:lnTo>
                <a:lnTo>
                  <a:pt x="27" y="245"/>
                </a:lnTo>
                <a:lnTo>
                  <a:pt x="42" y="225"/>
                </a:lnTo>
                <a:lnTo>
                  <a:pt x="103" y="302"/>
                </a:lnTo>
                <a:lnTo>
                  <a:pt x="133" y="287"/>
                </a:lnTo>
                <a:lnTo>
                  <a:pt x="211" y="336"/>
                </a:lnTo>
                <a:lnTo>
                  <a:pt x="285" y="420"/>
                </a:lnTo>
                <a:lnTo>
                  <a:pt x="262" y="467"/>
                </a:lnTo>
                <a:lnTo>
                  <a:pt x="273" y="501"/>
                </a:lnTo>
                <a:lnTo>
                  <a:pt x="318" y="450"/>
                </a:lnTo>
                <a:lnTo>
                  <a:pt x="366" y="371"/>
                </a:lnTo>
                <a:lnTo>
                  <a:pt x="391" y="335"/>
                </a:lnTo>
                <a:lnTo>
                  <a:pt x="400" y="284"/>
                </a:lnTo>
                <a:lnTo>
                  <a:pt x="417" y="249"/>
                </a:lnTo>
                <a:lnTo>
                  <a:pt x="454" y="239"/>
                </a:lnTo>
                <a:lnTo>
                  <a:pt x="462" y="276"/>
                </a:lnTo>
                <a:lnTo>
                  <a:pt x="405" y="329"/>
                </a:lnTo>
                <a:lnTo>
                  <a:pt x="406" y="351"/>
                </a:lnTo>
                <a:lnTo>
                  <a:pt x="481" y="285"/>
                </a:lnTo>
                <a:lnTo>
                  <a:pt x="505" y="182"/>
                </a:lnTo>
                <a:lnTo>
                  <a:pt x="489" y="162"/>
                </a:lnTo>
                <a:lnTo>
                  <a:pt x="507" y="114"/>
                </a:lnTo>
                <a:lnTo>
                  <a:pt x="480" y="107"/>
                </a:lnTo>
                <a:lnTo>
                  <a:pt x="430" y="75"/>
                </a:lnTo>
                <a:lnTo>
                  <a:pt x="415" y="38"/>
                </a:lnTo>
                <a:lnTo>
                  <a:pt x="373" y="26"/>
                </a:lnTo>
                <a:lnTo>
                  <a:pt x="351" y="15"/>
                </a:lnTo>
                <a:lnTo>
                  <a:pt x="315" y="21"/>
                </a:lnTo>
                <a:lnTo>
                  <a:pt x="283" y="5"/>
                </a:lnTo>
                <a:close/>
              </a:path>
            </a:pathLst>
          </a:custGeom>
          <a:solidFill>
            <a:srgbClr val="B4696D"/>
          </a:solidFill>
          <a:ln w="3175">
            <a:solidFill>
              <a:srgbClr val="D9D9D9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 dirty="0">
              <a:latin typeface="Arial" pitchFamily="34" charset="0"/>
              <a:cs typeface="+mn-cs"/>
            </a:endParaRPr>
          </a:p>
        </p:txBody>
      </p:sp>
      <p:sp>
        <p:nvSpPr>
          <p:cNvPr id="75" name="Freeform 16">
            <a:extLst>
              <a:ext uri="{FF2B5EF4-FFF2-40B4-BE49-F238E27FC236}">
                <a16:creationId xmlns:a16="http://schemas.microsoft.com/office/drawing/2014/main" id="{23BD8567-0361-E528-C571-172CAA502828}"/>
              </a:ext>
            </a:extLst>
          </p:cNvPr>
          <p:cNvSpPr>
            <a:spLocks/>
          </p:cNvSpPr>
          <p:nvPr/>
        </p:nvSpPr>
        <p:spPr bwMode="auto">
          <a:xfrm>
            <a:off x="9311826" y="4366876"/>
            <a:ext cx="459291" cy="493909"/>
          </a:xfrm>
          <a:custGeom>
            <a:avLst/>
            <a:gdLst>
              <a:gd name="T0" fmla="*/ 0 w 537"/>
              <a:gd name="T1" fmla="*/ 0 h 518"/>
              <a:gd name="T2" fmla="*/ 0 w 537"/>
              <a:gd name="T3" fmla="*/ 0 h 518"/>
              <a:gd name="T4" fmla="*/ 0 w 537"/>
              <a:gd name="T5" fmla="*/ 0 h 518"/>
              <a:gd name="T6" fmla="*/ 0 w 537"/>
              <a:gd name="T7" fmla="*/ 0 h 518"/>
              <a:gd name="T8" fmla="*/ 0 w 537"/>
              <a:gd name="T9" fmla="*/ 0 h 518"/>
              <a:gd name="T10" fmla="*/ 0 w 537"/>
              <a:gd name="T11" fmla="*/ 0 h 518"/>
              <a:gd name="T12" fmla="*/ 0 w 537"/>
              <a:gd name="T13" fmla="*/ 0 h 518"/>
              <a:gd name="T14" fmla="*/ 0 w 537"/>
              <a:gd name="T15" fmla="*/ 0 h 518"/>
              <a:gd name="T16" fmla="*/ 0 w 537"/>
              <a:gd name="T17" fmla="*/ 0 h 518"/>
              <a:gd name="T18" fmla="*/ 0 w 537"/>
              <a:gd name="T19" fmla="*/ 0 h 518"/>
              <a:gd name="T20" fmla="*/ 0 w 537"/>
              <a:gd name="T21" fmla="*/ 0 h 518"/>
              <a:gd name="T22" fmla="*/ 0 w 537"/>
              <a:gd name="T23" fmla="*/ 0 h 518"/>
              <a:gd name="T24" fmla="*/ 0 w 537"/>
              <a:gd name="T25" fmla="*/ 0 h 518"/>
              <a:gd name="T26" fmla="*/ 0 w 537"/>
              <a:gd name="T27" fmla="*/ 0 h 518"/>
              <a:gd name="T28" fmla="*/ 0 w 537"/>
              <a:gd name="T29" fmla="*/ 0 h 518"/>
              <a:gd name="T30" fmla="*/ 0 w 537"/>
              <a:gd name="T31" fmla="*/ 0 h 518"/>
              <a:gd name="T32" fmla="*/ 0 w 537"/>
              <a:gd name="T33" fmla="*/ 0 h 518"/>
              <a:gd name="T34" fmla="*/ 0 w 537"/>
              <a:gd name="T35" fmla="*/ 0 h 518"/>
              <a:gd name="T36" fmla="*/ 0 w 537"/>
              <a:gd name="T37" fmla="*/ 0 h 518"/>
              <a:gd name="T38" fmla="*/ 0 w 537"/>
              <a:gd name="T39" fmla="*/ 0 h 518"/>
              <a:gd name="T40" fmla="*/ 0 w 537"/>
              <a:gd name="T41" fmla="*/ 0 h 518"/>
              <a:gd name="T42" fmla="*/ 0 w 537"/>
              <a:gd name="T43" fmla="*/ 0 h 518"/>
              <a:gd name="T44" fmla="*/ 0 w 537"/>
              <a:gd name="T45" fmla="*/ 0 h 518"/>
              <a:gd name="T46" fmla="*/ 0 w 537"/>
              <a:gd name="T47" fmla="*/ 0 h 518"/>
              <a:gd name="T48" fmla="*/ 0 w 537"/>
              <a:gd name="T49" fmla="*/ 0 h 518"/>
              <a:gd name="T50" fmla="*/ 0 w 537"/>
              <a:gd name="T51" fmla="*/ 0 h 518"/>
              <a:gd name="T52" fmla="*/ 0 w 537"/>
              <a:gd name="T53" fmla="*/ 0 h 518"/>
              <a:gd name="T54" fmla="*/ 0 w 537"/>
              <a:gd name="T55" fmla="*/ 0 h 518"/>
              <a:gd name="T56" fmla="*/ 0 w 537"/>
              <a:gd name="T57" fmla="*/ 0 h 518"/>
              <a:gd name="T58" fmla="*/ 0 w 537"/>
              <a:gd name="T59" fmla="*/ 0 h 518"/>
              <a:gd name="T60" fmla="*/ 0 w 537"/>
              <a:gd name="T61" fmla="*/ 0 h 518"/>
              <a:gd name="T62" fmla="*/ 0 w 537"/>
              <a:gd name="T63" fmla="*/ 0 h 518"/>
              <a:gd name="T64" fmla="*/ 0 w 537"/>
              <a:gd name="T65" fmla="*/ 0 h 518"/>
              <a:gd name="T66" fmla="*/ 0 w 537"/>
              <a:gd name="T67" fmla="*/ 0 h 518"/>
              <a:gd name="T68" fmla="*/ 0 w 537"/>
              <a:gd name="T69" fmla="*/ 0 h 5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37"/>
              <a:gd name="T106" fmla="*/ 0 h 518"/>
              <a:gd name="T107" fmla="*/ 537 w 537"/>
              <a:gd name="T108" fmla="*/ 518 h 5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37" h="518">
                <a:moveTo>
                  <a:pt x="530" y="26"/>
                </a:moveTo>
                <a:lnTo>
                  <a:pt x="528" y="92"/>
                </a:lnTo>
                <a:lnTo>
                  <a:pt x="537" y="185"/>
                </a:lnTo>
                <a:lnTo>
                  <a:pt x="492" y="185"/>
                </a:lnTo>
                <a:lnTo>
                  <a:pt x="446" y="230"/>
                </a:lnTo>
                <a:lnTo>
                  <a:pt x="470" y="260"/>
                </a:lnTo>
                <a:lnTo>
                  <a:pt x="443" y="291"/>
                </a:lnTo>
                <a:lnTo>
                  <a:pt x="447" y="323"/>
                </a:lnTo>
                <a:lnTo>
                  <a:pt x="401" y="365"/>
                </a:lnTo>
                <a:lnTo>
                  <a:pt x="419" y="417"/>
                </a:lnTo>
                <a:lnTo>
                  <a:pt x="402" y="461"/>
                </a:lnTo>
                <a:lnTo>
                  <a:pt x="339" y="440"/>
                </a:lnTo>
                <a:lnTo>
                  <a:pt x="219" y="458"/>
                </a:lnTo>
                <a:lnTo>
                  <a:pt x="162" y="518"/>
                </a:lnTo>
                <a:lnTo>
                  <a:pt x="53" y="459"/>
                </a:lnTo>
                <a:lnTo>
                  <a:pt x="29" y="462"/>
                </a:lnTo>
                <a:lnTo>
                  <a:pt x="30" y="437"/>
                </a:lnTo>
                <a:lnTo>
                  <a:pt x="0" y="404"/>
                </a:lnTo>
                <a:lnTo>
                  <a:pt x="2" y="338"/>
                </a:lnTo>
                <a:lnTo>
                  <a:pt x="36" y="302"/>
                </a:lnTo>
                <a:lnTo>
                  <a:pt x="54" y="254"/>
                </a:lnTo>
                <a:lnTo>
                  <a:pt x="104" y="239"/>
                </a:lnTo>
                <a:lnTo>
                  <a:pt x="117" y="215"/>
                </a:lnTo>
                <a:lnTo>
                  <a:pt x="113" y="194"/>
                </a:lnTo>
                <a:lnTo>
                  <a:pt x="165" y="165"/>
                </a:lnTo>
                <a:lnTo>
                  <a:pt x="164" y="126"/>
                </a:lnTo>
                <a:lnTo>
                  <a:pt x="182" y="95"/>
                </a:lnTo>
                <a:lnTo>
                  <a:pt x="197" y="51"/>
                </a:lnTo>
                <a:lnTo>
                  <a:pt x="201" y="15"/>
                </a:lnTo>
                <a:lnTo>
                  <a:pt x="228" y="0"/>
                </a:lnTo>
                <a:lnTo>
                  <a:pt x="272" y="50"/>
                </a:lnTo>
                <a:lnTo>
                  <a:pt x="326" y="29"/>
                </a:lnTo>
                <a:lnTo>
                  <a:pt x="389" y="44"/>
                </a:lnTo>
                <a:lnTo>
                  <a:pt x="459" y="47"/>
                </a:lnTo>
                <a:lnTo>
                  <a:pt x="530" y="26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Freeform 17">
            <a:extLst>
              <a:ext uri="{FF2B5EF4-FFF2-40B4-BE49-F238E27FC236}">
                <a16:creationId xmlns:a16="http://schemas.microsoft.com/office/drawing/2014/main" id="{7D4801D5-CD9E-4255-38DC-47DFD699A785}"/>
              </a:ext>
            </a:extLst>
          </p:cNvPr>
          <p:cNvSpPr>
            <a:spLocks/>
          </p:cNvSpPr>
          <p:nvPr/>
        </p:nvSpPr>
        <p:spPr bwMode="auto">
          <a:xfrm>
            <a:off x="9616177" y="4543270"/>
            <a:ext cx="77471" cy="41695"/>
          </a:xfrm>
          <a:custGeom>
            <a:avLst/>
            <a:gdLst>
              <a:gd name="T0" fmla="*/ 0 w 90"/>
              <a:gd name="T1" fmla="*/ 45 h 45"/>
              <a:gd name="T2" fmla="*/ 90 w 90"/>
              <a:gd name="T3" fmla="*/ 45 h 45"/>
              <a:gd name="T4" fmla="*/ 90 w 90"/>
              <a:gd name="T5" fmla="*/ 0 h 45"/>
              <a:gd name="T6" fmla="*/ 0 w 90"/>
              <a:gd name="T7" fmla="*/ 0 h 45"/>
              <a:gd name="T8" fmla="*/ 0 w 90"/>
              <a:gd name="T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45">
                <a:moveTo>
                  <a:pt x="0" y="45"/>
                </a:moveTo>
                <a:lnTo>
                  <a:pt x="90" y="45"/>
                </a:lnTo>
                <a:lnTo>
                  <a:pt x="90" y="0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Freeform 18">
            <a:extLst>
              <a:ext uri="{FF2B5EF4-FFF2-40B4-BE49-F238E27FC236}">
                <a16:creationId xmlns:a16="http://schemas.microsoft.com/office/drawing/2014/main" id="{2ADA8081-9AAA-8C70-8424-75474C6A86A8}"/>
              </a:ext>
            </a:extLst>
          </p:cNvPr>
          <p:cNvSpPr>
            <a:spLocks/>
          </p:cNvSpPr>
          <p:nvPr/>
        </p:nvSpPr>
        <p:spPr bwMode="auto">
          <a:xfrm>
            <a:off x="8775066" y="3972389"/>
            <a:ext cx="738737" cy="788970"/>
          </a:xfrm>
          <a:custGeom>
            <a:avLst/>
            <a:gdLst>
              <a:gd name="T0" fmla="*/ 393 w 860"/>
              <a:gd name="T1" fmla="*/ 141 h 825"/>
              <a:gd name="T2" fmla="*/ 860 w 860"/>
              <a:gd name="T3" fmla="*/ 183 h 825"/>
              <a:gd name="T4" fmla="*/ 813 w 860"/>
              <a:gd name="T5" fmla="*/ 264 h 825"/>
              <a:gd name="T6" fmla="*/ 810 w 860"/>
              <a:gd name="T7" fmla="*/ 339 h 825"/>
              <a:gd name="T8" fmla="*/ 825 w 860"/>
              <a:gd name="T9" fmla="*/ 367 h 825"/>
              <a:gd name="T10" fmla="*/ 827 w 860"/>
              <a:gd name="T11" fmla="*/ 421 h 825"/>
              <a:gd name="T12" fmla="*/ 827 w 860"/>
              <a:gd name="T13" fmla="*/ 456 h 825"/>
              <a:gd name="T14" fmla="*/ 810 w 860"/>
              <a:gd name="T15" fmla="*/ 501 h 825"/>
              <a:gd name="T16" fmla="*/ 789 w 860"/>
              <a:gd name="T17" fmla="*/ 535 h 825"/>
              <a:gd name="T18" fmla="*/ 794 w 860"/>
              <a:gd name="T19" fmla="*/ 574 h 825"/>
              <a:gd name="T20" fmla="*/ 738 w 860"/>
              <a:gd name="T21" fmla="*/ 601 h 825"/>
              <a:gd name="T22" fmla="*/ 743 w 860"/>
              <a:gd name="T23" fmla="*/ 621 h 825"/>
              <a:gd name="T24" fmla="*/ 734 w 860"/>
              <a:gd name="T25" fmla="*/ 649 h 825"/>
              <a:gd name="T26" fmla="*/ 680 w 860"/>
              <a:gd name="T27" fmla="*/ 661 h 825"/>
              <a:gd name="T28" fmla="*/ 665 w 860"/>
              <a:gd name="T29" fmla="*/ 708 h 825"/>
              <a:gd name="T30" fmla="*/ 627 w 860"/>
              <a:gd name="T31" fmla="*/ 748 h 825"/>
              <a:gd name="T32" fmla="*/ 626 w 860"/>
              <a:gd name="T33" fmla="*/ 814 h 825"/>
              <a:gd name="T34" fmla="*/ 608 w 860"/>
              <a:gd name="T35" fmla="*/ 825 h 825"/>
              <a:gd name="T36" fmla="*/ 588 w 860"/>
              <a:gd name="T37" fmla="*/ 796 h 825"/>
              <a:gd name="T38" fmla="*/ 599 w 860"/>
              <a:gd name="T39" fmla="*/ 772 h 825"/>
              <a:gd name="T40" fmla="*/ 578 w 860"/>
              <a:gd name="T41" fmla="*/ 759 h 825"/>
              <a:gd name="T42" fmla="*/ 551 w 860"/>
              <a:gd name="T43" fmla="*/ 787 h 825"/>
              <a:gd name="T44" fmla="*/ 516 w 860"/>
              <a:gd name="T45" fmla="*/ 775 h 825"/>
              <a:gd name="T46" fmla="*/ 495 w 860"/>
              <a:gd name="T47" fmla="*/ 798 h 825"/>
              <a:gd name="T48" fmla="*/ 444 w 860"/>
              <a:gd name="T49" fmla="*/ 762 h 825"/>
              <a:gd name="T50" fmla="*/ 372 w 860"/>
              <a:gd name="T51" fmla="*/ 762 h 825"/>
              <a:gd name="T52" fmla="*/ 320 w 860"/>
              <a:gd name="T53" fmla="*/ 816 h 825"/>
              <a:gd name="T54" fmla="*/ 255 w 860"/>
              <a:gd name="T55" fmla="*/ 759 h 825"/>
              <a:gd name="T56" fmla="*/ 237 w 860"/>
              <a:gd name="T57" fmla="*/ 696 h 825"/>
              <a:gd name="T58" fmla="*/ 137 w 860"/>
              <a:gd name="T59" fmla="*/ 694 h 825"/>
              <a:gd name="T60" fmla="*/ 114 w 860"/>
              <a:gd name="T61" fmla="*/ 664 h 825"/>
              <a:gd name="T62" fmla="*/ 95 w 860"/>
              <a:gd name="T63" fmla="*/ 603 h 825"/>
              <a:gd name="T64" fmla="*/ 111 w 860"/>
              <a:gd name="T65" fmla="*/ 577 h 825"/>
              <a:gd name="T66" fmla="*/ 72 w 860"/>
              <a:gd name="T67" fmla="*/ 492 h 825"/>
              <a:gd name="T68" fmla="*/ 113 w 860"/>
              <a:gd name="T69" fmla="*/ 466 h 825"/>
              <a:gd name="T70" fmla="*/ 117 w 860"/>
              <a:gd name="T71" fmla="*/ 403 h 825"/>
              <a:gd name="T72" fmla="*/ 137 w 860"/>
              <a:gd name="T73" fmla="*/ 372 h 825"/>
              <a:gd name="T74" fmla="*/ 116 w 860"/>
              <a:gd name="T75" fmla="*/ 334 h 825"/>
              <a:gd name="T76" fmla="*/ 137 w 860"/>
              <a:gd name="T77" fmla="*/ 289 h 825"/>
              <a:gd name="T78" fmla="*/ 18 w 860"/>
              <a:gd name="T79" fmla="*/ 294 h 825"/>
              <a:gd name="T80" fmla="*/ 15 w 860"/>
              <a:gd name="T81" fmla="*/ 247 h 825"/>
              <a:gd name="T82" fmla="*/ 0 w 860"/>
              <a:gd name="T83" fmla="*/ 225 h 825"/>
              <a:gd name="T84" fmla="*/ 15 w 860"/>
              <a:gd name="T85" fmla="*/ 184 h 825"/>
              <a:gd name="T86" fmla="*/ 2 w 860"/>
              <a:gd name="T87" fmla="*/ 123 h 825"/>
              <a:gd name="T88" fmla="*/ 221 w 860"/>
              <a:gd name="T89" fmla="*/ 118 h 825"/>
              <a:gd name="T90" fmla="*/ 242 w 860"/>
              <a:gd name="T91" fmla="*/ 103 h 825"/>
              <a:gd name="T92" fmla="*/ 236 w 860"/>
              <a:gd name="T93" fmla="*/ 40 h 825"/>
              <a:gd name="T94" fmla="*/ 254 w 860"/>
              <a:gd name="T95" fmla="*/ 0 h 825"/>
              <a:gd name="T96" fmla="*/ 296 w 860"/>
              <a:gd name="T97" fmla="*/ 60 h 825"/>
              <a:gd name="T98" fmla="*/ 284 w 860"/>
              <a:gd name="T99" fmla="*/ 105 h 825"/>
              <a:gd name="T100" fmla="*/ 329 w 860"/>
              <a:gd name="T101" fmla="*/ 132 h 825"/>
              <a:gd name="T102" fmla="*/ 357 w 860"/>
              <a:gd name="T103" fmla="*/ 163 h 825"/>
              <a:gd name="T104" fmla="*/ 393 w 860"/>
              <a:gd name="T105" fmla="*/ 141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0" h="825">
                <a:moveTo>
                  <a:pt x="393" y="141"/>
                </a:moveTo>
                <a:lnTo>
                  <a:pt x="860" y="183"/>
                </a:lnTo>
                <a:lnTo>
                  <a:pt x="813" y="264"/>
                </a:lnTo>
                <a:lnTo>
                  <a:pt x="810" y="339"/>
                </a:lnTo>
                <a:lnTo>
                  <a:pt x="825" y="367"/>
                </a:lnTo>
                <a:lnTo>
                  <a:pt x="827" y="421"/>
                </a:lnTo>
                <a:lnTo>
                  <a:pt x="827" y="456"/>
                </a:lnTo>
                <a:lnTo>
                  <a:pt x="810" y="501"/>
                </a:lnTo>
                <a:lnTo>
                  <a:pt x="789" y="535"/>
                </a:lnTo>
                <a:lnTo>
                  <a:pt x="794" y="574"/>
                </a:lnTo>
                <a:lnTo>
                  <a:pt x="738" y="601"/>
                </a:lnTo>
                <a:lnTo>
                  <a:pt x="743" y="621"/>
                </a:lnTo>
                <a:lnTo>
                  <a:pt x="734" y="649"/>
                </a:lnTo>
                <a:lnTo>
                  <a:pt x="680" y="661"/>
                </a:lnTo>
                <a:lnTo>
                  <a:pt x="665" y="708"/>
                </a:lnTo>
                <a:lnTo>
                  <a:pt x="627" y="748"/>
                </a:lnTo>
                <a:lnTo>
                  <a:pt x="626" y="814"/>
                </a:lnTo>
                <a:lnTo>
                  <a:pt x="608" y="825"/>
                </a:lnTo>
                <a:lnTo>
                  <a:pt x="588" y="796"/>
                </a:lnTo>
                <a:lnTo>
                  <a:pt x="599" y="772"/>
                </a:lnTo>
                <a:lnTo>
                  <a:pt x="578" y="759"/>
                </a:lnTo>
                <a:lnTo>
                  <a:pt x="551" y="787"/>
                </a:lnTo>
                <a:lnTo>
                  <a:pt x="516" y="775"/>
                </a:lnTo>
                <a:lnTo>
                  <a:pt x="495" y="798"/>
                </a:lnTo>
                <a:lnTo>
                  <a:pt x="444" y="762"/>
                </a:lnTo>
                <a:lnTo>
                  <a:pt x="372" y="762"/>
                </a:lnTo>
                <a:lnTo>
                  <a:pt x="320" y="816"/>
                </a:lnTo>
                <a:lnTo>
                  <a:pt x="255" y="759"/>
                </a:lnTo>
                <a:lnTo>
                  <a:pt x="237" y="696"/>
                </a:lnTo>
                <a:lnTo>
                  <a:pt x="137" y="694"/>
                </a:lnTo>
                <a:lnTo>
                  <a:pt x="114" y="664"/>
                </a:lnTo>
                <a:lnTo>
                  <a:pt x="95" y="603"/>
                </a:lnTo>
                <a:lnTo>
                  <a:pt x="111" y="577"/>
                </a:lnTo>
                <a:lnTo>
                  <a:pt x="72" y="492"/>
                </a:lnTo>
                <a:lnTo>
                  <a:pt x="113" y="466"/>
                </a:lnTo>
                <a:lnTo>
                  <a:pt x="117" y="403"/>
                </a:lnTo>
                <a:lnTo>
                  <a:pt x="137" y="372"/>
                </a:lnTo>
                <a:lnTo>
                  <a:pt x="116" y="334"/>
                </a:lnTo>
                <a:lnTo>
                  <a:pt x="137" y="289"/>
                </a:lnTo>
                <a:lnTo>
                  <a:pt x="18" y="294"/>
                </a:lnTo>
                <a:lnTo>
                  <a:pt x="15" y="247"/>
                </a:lnTo>
                <a:lnTo>
                  <a:pt x="0" y="225"/>
                </a:lnTo>
                <a:lnTo>
                  <a:pt x="15" y="184"/>
                </a:lnTo>
                <a:lnTo>
                  <a:pt x="2" y="123"/>
                </a:lnTo>
                <a:lnTo>
                  <a:pt x="221" y="118"/>
                </a:lnTo>
                <a:lnTo>
                  <a:pt x="242" y="103"/>
                </a:lnTo>
                <a:lnTo>
                  <a:pt x="236" y="40"/>
                </a:lnTo>
                <a:lnTo>
                  <a:pt x="254" y="0"/>
                </a:lnTo>
                <a:lnTo>
                  <a:pt x="296" y="60"/>
                </a:lnTo>
                <a:lnTo>
                  <a:pt x="284" y="105"/>
                </a:lnTo>
                <a:lnTo>
                  <a:pt x="329" y="132"/>
                </a:lnTo>
                <a:lnTo>
                  <a:pt x="357" y="163"/>
                </a:lnTo>
                <a:lnTo>
                  <a:pt x="393" y="141"/>
                </a:lnTo>
                <a:close/>
              </a:path>
            </a:pathLst>
          </a:custGeom>
          <a:solidFill>
            <a:srgbClr val="E46B34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Freeform 19">
            <a:extLst>
              <a:ext uri="{FF2B5EF4-FFF2-40B4-BE49-F238E27FC236}">
                <a16:creationId xmlns:a16="http://schemas.microsoft.com/office/drawing/2014/main" id="{088C252F-F97D-2C6C-29C2-8BD98B95ADFD}"/>
              </a:ext>
            </a:extLst>
          </p:cNvPr>
          <p:cNvSpPr>
            <a:spLocks/>
          </p:cNvSpPr>
          <p:nvPr/>
        </p:nvSpPr>
        <p:spPr bwMode="auto">
          <a:xfrm>
            <a:off x="8487317" y="4033327"/>
            <a:ext cx="403955" cy="410522"/>
          </a:xfrm>
          <a:custGeom>
            <a:avLst/>
            <a:gdLst>
              <a:gd name="T0" fmla="*/ 336 w 474"/>
              <a:gd name="T1" fmla="*/ 60 h 432"/>
              <a:gd name="T2" fmla="*/ 351 w 474"/>
              <a:gd name="T3" fmla="*/ 119 h 432"/>
              <a:gd name="T4" fmla="*/ 335 w 474"/>
              <a:gd name="T5" fmla="*/ 162 h 432"/>
              <a:gd name="T6" fmla="*/ 350 w 474"/>
              <a:gd name="T7" fmla="*/ 185 h 432"/>
              <a:gd name="T8" fmla="*/ 351 w 474"/>
              <a:gd name="T9" fmla="*/ 233 h 432"/>
              <a:gd name="T10" fmla="*/ 474 w 474"/>
              <a:gd name="T11" fmla="*/ 227 h 432"/>
              <a:gd name="T12" fmla="*/ 452 w 474"/>
              <a:gd name="T13" fmla="*/ 273 h 432"/>
              <a:gd name="T14" fmla="*/ 473 w 474"/>
              <a:gd name="T15" fmla="*/ 312 h 432"/>
              <a:gd name="T16" fmla="*/ 452 w 474"/>
              <a:gd name="T17" fmla="*/ 341 h 432"/>
              <a:gd name="T18" fmla="*/ 450 w 474"/>
              <a:gd name="T19" fmla="*/ 405 h 432"/>
              <a:gd name="T20" fmla="*/ 408 w 474"/>
              <a:gd name="T21" fmla="*/ 429 h 432"/>
              <a:gd name="T22" fmla="*/ 371 w 474"/>
              <a:gd name="T23" fmla="*/ 414 h 432"/>
              <a:gd name="T24" fmla="*/ 332 w 474"/>
              <a:gd name="T25" fmla="*/ 432 h 432"/>
              <a:gd name="T26" fmla="*/ 299 w 474"/>
              <a:gd name="T27" fmla="*/ 396 h 432"/>
              <a:gd name="T28" fmla="*/ 252 w 474"/>
              <a:gd name="T29" fmla="*/ 383 h 432"/>
              <a:gd name="T30" fmla="*/ 219 w 474"/>
              <a:gd name="T31" fmla="*/ 357 h 432"/>
              <a:gd name="T32" fmla="*/ 146 w 474"/>
              <a:gd name="T33" fmla="*/ 354 h 432"/>
              <a:gd name="T34" fmla="*/ 93 w 474"/>
              <a:gd name="T35" fmla="*/ 311 h 432"/>
              <a:gd name="T36" fmla="*/ 47 w 474"/>
              <a:gd name="T37" fmla="*/ 249 h 432"/>
              <a:gd name="T38" fmla="*/ 57 w 474"/>
              <a:gd name="T39" fmla="*/ 147 h 432"/>
              <a:gd name="T40" fmla="*/ 0 w 474"/>
              <a:gd name="T41" fmla="*/ 129 h 432"/>
              <a:gd name="T42" fmla="*/ 87 w 474"/>
              <a:gd name="T43" fmla="*/ 84 h 432"/>
              <a:gd name="T44" fmla="*/ 140 w 474"/>
              <a:gd name="T45" fmla="*/ 80 h 432"/>
              <a:gd name="T46" fmla="*/ 159 w 474"/>
              <a:gd name="T47" fmla="*/ 38 h 432"/>
              <a:gd name="T48" fmla="*/ 201 w 474"/>
              <a:gd name="T49" fmla="*/ 0 h 432"/>
              <a:gd name="T50" fmla="*/ 254 w 474"/>
              <a:gd name="T51" fmla="*/ 5 h 432"/>
              <a:gd name="T52" fmla="*/ 294 w 474"/>
              <a:gd name="T53" fmla="*/ 59 h 432"/>
              <a:gd name="T54" fmla="*/ 336 w 474"/>
              <a:gd name="T55" fmla="*/ 6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4" h="432">
                <a:moveTo>
                  <a:pt x="336" y="60"/>
                </a:moveTo>
                <a:lnTo>
                  <a:pt x="351" y="119"/>
                </a:lnTo>
                <a:lnTo>
                  <a:pt x="335" y="162"/>
                </a:lnTo>
                <a:lnTo>
                  <a:pt x="350" y="185"/>
                </a:lnTo>
                <a:lnTo>
                  <a:pt x="351" y="233"/>
                </a:lnTo>
                <a:lnTo>
                  <a:pt x="474" y="227"/>
                </a:lnTo>
                <a:lnTo>
                  <a:pt x="452" y="273"/>
                </a:lnTo>
                <a:lnTo>
                  <a:pt x="473" y="312"/>
                </a:lnTo>
                <a:lnTo>
                  <a:pt x="452" y="341"/>
                </a:lnTo>
                <a:lnTo>
                  <a:pt x="450" y="405"/>
                </a:lnTo>
                <a:lnTo>
                  <a:pt x="408" y="429"/>
                </a:lnTo>
                <a:lnTo>
                  <a:pt x="371" y="414"/>
                </a:lnTo>
                <a:lnTo>
                  <a:pt x="332" y="432"/>
                </a:lnTo>
                <a:lnTo>
                  <a:pt x="299" y="396"/>
                </a:lnTo>
                <a:lnTo>
                  <a:pt x="252" y="383"/>
                </a:lnTo>
                <a:lnTo>
                  <a:pt x="219" y="357"/>
                </a:lnTo>
                <a:lnTo>
                  <a:pt x="146" y="354"/>
                </a:lnTo>
                <a:lnTo>
                  <a:pt x="93" y="311"/>
                </a:lnTo>
                <a:lnTo>
                  <a:pt x="47" y="249"/>
                </a:lnTo>
                <a:lnTo>
                  <a:pt x="57" y="147"/>
                </a:lnTo>
                <a:lnTo>
                  <a:pt x="0" y="129"/>
                </a:lnTo>
                <a:lnTo>
                  <a:pt x="87" y="84"/>
                </a:lnTo>
                <a:lnTo>
                  <a:pt x="140" y="80"/>
                </a:lnTo>
                <a:lnTo>
                  <a:pt x="159" y="38"/>
                </a:lnTo>
                <a:lnTo>
                  <a:pt x="201" y="0"/>
                </a:lnTo>
                <a:lnTo>
                  <a:pt x="254" y="5"/>
                </a:lnTo>
                <a:lnTo>
                  <a:pt x="294" y="59"/>
                </a:lnTo>
                <a:lnTo>
                  <a:pt x="336" y="60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Freeform 20">
            <a:extLst>
              <a:ext uri="{FF2B5EF4-FFF2-40B4-BE49-F238E27FC236}">
                <a16:creationId xmlns:a16="http://schemas.microsoft.com/office/drawing/2014/main" id="{52F2F67B-3B5F-676B-2C06-E80703017FC8}"/>
              </a:ext>
            </a:extLst>
          </p:cNvPr>
          <p:cNvSpPr>
            <a:spLocks/>
          </p:cNvSpPr>
          <p:nvPr/>
        </p:nvSpPr>
        <p:spPr bwMode="auto">
          <a:xfrm>
            <a:off x="7975456" y="3991633"/>
            <a:ext cx="473125" cy="291856"/>
          </a:xfrm>
          <a:custGeom>
            <a:avLst/>
            <a:gdLst>
              <a:gd name="T0" fmla="*/ 17 w 551"/>
              <a:gd name="T1" fmla="*/ 0 h 303"/>
              <a:gd name="T2" fmla="*/ 101 w 551"/>
              <a:gd name="T3" fmla="*/ 32 h 303"/>
              <a:gd name="T4" fmla="*/ 173 w 551"/>
              <a:gd name="T5" fmla="*/ 48 h 303"/>
              <a:gd name="T6" fmla="*/ 251 w 551"/>
              <a:gd name="T7" fmla="*/ 59 h 303"/>
              <a:gd name="T8" fmla="*/ 373 w 551"/>
              <a:gd name="T9" fmla="*/ 123 h 303"/>
              <a:gd name="T10" fmla="*/ 551 w 551"/>
              <a:gd name="T11" fmla="*/ 183 h 303"/>
              <a:gd name="T12" fmla="*/ 530 w 551"/>
              <a:gd name="T13" fmla="*/ 224 h 303"/>
              <a:gd name="T14" fmla="*/ 477 w 551"/>
              <a:gd name="T15" fmla="*/ 257 h 303"/>
              <a:gd name="T16" fmla="*/ 450 w 551"/>
              <a:gd name="T17" fmla="*/ 255 h 303"/>
              <a:gd name="T18" fmla="*/ 414 w 551"/>
              <a:gd name="T19" fmla="*/ 303 h 303"/>
              <a:gd name="T20" fmla="*/ 380 w 551"/>
              <a:gd name="T21" fmla="*/ 285 h 303"/>
              <a:gd name="T22" fmla="*/ 273 w 551"/>
              <a:gd name="T23" fmla="*/ 300 h 303"/>
              <a:gd name="T24" fmla="*/ 251 w 551"/>
              <a:gd name="T25" fmla="*/ 183 h 303"/>
              <a:gd name="T26" fmla="*/ 227 w 551"/>
              <a:gd name="T27" fmla="*/ 225 h 303"/>
              <a:gd name="T28" fmla="*/ 144 w 551"/>
              <a:gd name="T29" fmla="*/ 227 h 303"/>
              <a:gd name="T30" fmla="*/ 114 w 551"/>
              <a:gd name="T31" fmla="*/ 179 h 303"/>
              <a:gd name="T32" fmla="*/ 65 w 551"/>
              <a:gd name="T33" fmla="*/ 180 h 303"/>
              <a:gd name="T34" fmla="*/ 72 w 551"/>
              <a:gd name="T35" fmla="*/ 135 h 303"/>
              <a:gd name="T36" fmla="*/ 0 w 551"/>
              <a:gd name="T37" fmla="*/ 36 h 303"/>
              <a:gd name="T38" fmla="*/ 17 w 551"/>
              <a:gd name="T3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1" h="303">
                <a:moveTo>
                  <a:pt x="17" y="0"/>
                </a:moveTo>
                <a:lnTo>
                  <a:pt x="101" y="32"/>
                </a:lnTo>
                <a:lnTo>
                  <a:pt x="173" y="48"/>
                </a:lnTo>
                <a:lnTo>
                  <a:pt x="251" y="59"/>
                </a:lnTo>
                <a:lnTo>
                  <a:pt x="373" y="123"/>
                </a:lnTo>
                <a:lnTo>
                  <a:pt x="551" y="183"/>
                </a:lnTo>
                <a:lnTo>
                  <a:pt x="530" y="224"/>
                </a:lnTo>
                <a:lnTo>
                  <a:pt x="477" y="257"/>
                </a:lnTo>
                <a:lnTo>
                  <a:pt x="450" y="255"/>
                </a:lnTo>
                <a:lnTo>
                  <a:pt x="414" y="303"/>
                </a:lnTo>
                <a:lnTo>
                  <a:pt x="380" y="285"/>
                </a:lnTo>
                <a:lnTo>
                  <a:pt x="273" y="300"/>
                </a:lnTo>
                <a:lnTo>
                  <a:pt x="251" y="183"/>
                </a:lnTo>
                <a:lnTo>
                  <a:pt x="227" y="225"/>
                </a:lnTo>
                <a:lnTo>
                  <a:pt x="144" y="227"/>
                </a:lnTo>
                <a:lnTo>
                  <a:pt x="114" y="179"/>
                </a:lnTo>
                <a:lnTo>
                  <a:pt x="65" y="180"/>
                </a:lnTo>
                <a:lnTo>
                  <a:pt x="72" y="135"/>
                </a:lnTo>
                <a:lnTo>
                  <a:pt x="0" y="36"/>
                </a:lnTo>
                <a:lnTo>
                  <a:pt x="17" y="0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Freeform 21">
            <a:extLst>
              <a:ext uri="{FF2B5EF4-FFF2-40B4-BE49-F238E27FC236}">
                <a16:creationId xmlns:a16="http://schemas.microsoft.com/office/drawing/2014/main" id="{B06C06C0-6DE1-FC70-6467-78F3735EA9E4}"/>
              </a:ext>
            </a:extLst>
          </p:cNvPr>
          <p:cNvSpPr>
            <a:spLocks/>
          </p:cNvSpPr>
          <p:nvPr/>
        </p:nvSpPr>
        <p:spPr bwMode="auto">
          <a:xfrm>
            <a:off x="7980990" y="3273220"/>
            <a:ext cx="1131628" cy="891601"/>
          </a:xfrm>
          <a:custGeom>
            <a:avLst/>
            <a:gdLst>
              <a:gd name="T0" fmla="*/ 9 w 1322"/>
              <a:gd name="T1" fmla="*/ 756 h 933"/>
              <a:gd name="T2" fmla="*/ 0 w 1322"/>
              <a:gd name="T3" fmla="*/ 725 h 933"/>
              <a:gd name="T4" fmla="*/ 38 w 1322"/>
              <a:gd name="T5" fmla="*/ 702 h 933"/>
              <a:gd name="T6" fmla="*/ 36 w 1322"/>
              <a:gd name="T7" fmla="*/ 659 h 933"/>
              <a:gd name="T8" fmla="*/ 68 w 1322"/>
              <a:gd name="T9" fmla="*/ 614 h 933"/>
              <a:gd name="T10" fmla="*/ 84 w 1322"/>
              <a:gd name="T11" fmla="*/ 575 h 933"/>
              <a:gd name="T12" fmla="*/ 138 w 1322"/>
              <a:gd name="T13" fmla="*/ 539 h 933"/>
              <a:gd name="T14" fmla="*/ 227 w 1322"/>
              <a:gd name="T15" fmla="*/ 512 h 933"/>
              <a:gd name="T16" fmla="*/ 273 w 1322"/>
              <a:gd name="T17" fmla="*/ 527 h 933"/>
              <a:gd name="T18" fmla="*/ 317 w 1322"/>
              <a:gd name="T19" fmla="*/ 327 h 933"/>
              <a:gd name="T20" fmla="*/ 320 w 1322"/>
              <a:gd name="T21" fmla="*/ 246 h 933"/>
              <a:gd name="T22" fmla="*/ 275 w 1322"/>
              <a:gd name="T23" fmla="*/ 194 h 933"/>
              <a:gd name="T24" fmla="*/ 275 w 1322"/>
              <a:gd name="T25" fmla="*/ 141 h 933"/>
              <a:gd name="T26" fmla="*/ 329 w 1322"/>
              <a:gd name="T27" fmla="*/ 122 h 933"/>
              <a:gd name="T28" fmla="*/ 330 w 1322"/>
              <a:gd name="T29" fmla="*/ 92 h 933"/>
              <a:gd name="T30" fmla="*/ 290 w 1322"/>
              <a:gd name="T31" fmla="*/ 86 h 933"/>
              <a:gd name="T32" fmla="*/ 302 w 1322"/>
              <a:gd name="T33" fmla="*/ 45 h 933"/>
              <a:gd name="T34" fmla="*/ 473 w 1322"/>
              <a:gd name="T35" fmla="*/ 9 h 933"/>
              <a:gd name="T36" fmla="*/ 498 w 1322"/>
              <a:gd name="T37" fmla="*/ 87 h 933"/>
              <a:gd name="T38" fmla="*/ 555 w 1322"/>
              <a:gd name="T39" fmla="*/ 122 h 933"/>
              <a:gd name="T40" fmla="*/ 618 w 1322"/>
              <a:gd name="T41" fmla="*/ 122 h 933"/>
              <a:gd name="T42" fmla="*/ 782 w 1322"/>
              <a:gd name="T43" fmla="*/ 0 h 933"/>
              <a:gd name="T44" fmla="*/ 827 w 1322"/>
              <a:gd name="T45" fmla="*/ 21 h 933"/>
              <a:gd name="T46" fmla="*/ 842 w 1322"/>
              <a:gd name="T47" fmla="*/ 146 h 933"/>
              <a:gd name="T48" fmla="*/ 843 w 1322"/>
              <a:gd name="T49" fmla="*/ 236 h 933"/>
              <a:gd name="T50" fmla="*/ 891 w 1322"/>
              <a:gd name="T51" fmla="*/ 294 h 933"/>
              <a:gd name="T52" fmla="*/ 924 w 1322"/>
              <a:gd name="T53" fmla="*/ 294 h 933"/>
              <a:gd name="T54" fmla="*/ 920 w 1322"/>
              <a:gd name="T55" fmla="*/ 255 h 933"/>
              <a:gd name="T56" fmla="*/ 960 w 1322"/>
              <a:gd name="T57" fmla="*/ 219 h 933"/>
              <a:gd name="T58" fmla="*/ 993 w 1322"/>
              <a:gd name="T59" fmla="*/ 251 h 933"/>
              <a:gd name="T60" fmla="*/ 1041 w 1322"/>
              <a:gd name="T61" fmla="*/ 159 h 933"/>
              <a:gd name="T62" fmla="*/ 1124 w 1322"/>
              <a:gd name="T63" fmla="*/ 161 h 933"/>
              <a:gd name="T64" fmla="*/ 1137 w 1322"/>
              <a:gd name="T65" fmla="*/ 242 h 933"/>
              <a:gd name="T66" fmla="*/ 1190 w 1322"/>
              <a:gd name="T67" fmla="*/ 269 h 933"/>
              <a:gd name="T68" fmla="*/ 1205 w 1322"/>
              <a:gd name="T69" fmla="*/ 296 h 933"/>
              <a:gd name="T70" fmla="*/ 1259 w 1322"/>
              <a:gd name="T71" fmla="*/ 309 h 933"/>
              <a:gd name="T72" fmla="*/ 1322 w 1322"/>
              <a:gd name="T73" fmla="*/ 366 h 933"/>
              <a:gd name="T74" fmla="*/ 1239 w 1322"/>
              <a:gd name="T75" fmla="*/ 534 h 933"/>
              <a:gd name="T76" fmla="*/ 1188 w 1322"/>
              <a:gd name="T77" fmla="*/ 653 h 933"/>
              <a:gd name="T78" fmla="*/ 1152 w 1322"/>
              <a:gd name="T79" fmla="*/ 692 h 933"/>
              <a:gd name="T80" fmla="*/ 1179 w 1322"/>
              <a:gd name="T81" fmla="*/ 734 h 933"/>
              <a:gd name="T82" fmla="*/ 1164 w 1322"/>
              <a:gd name="T83" fmla="*/ 774 h 933"/>
              <a:gd name="T84" fmla="*/ 1169 w 1322"/>
              <a:gd name="T85" fmla="*/ 837 h 933"/>
              <a:gd name="T86" fmla="*/ 1146 w 1322"/>
              <a:gd name="T87" fmla="*/ 852 h 933"/>
              <a:gd name="T88" fmla="*/ 932 w 1322"/>
              <a:gd name="T89" fmla="*/ 857 h 933"/>
              <a:gd name="T90" fmla="*/ 882 w 1322"/>
              <a:gd name="T91" fmla="*/ 854 h 933"/>
              <a:gd name="T92" fmla="*/ 846 w 1322"/>
              <a:gd name="T93" fmla="*/ 800 h 933"/>
              <a:gd name="T94" fmla="*/ 794 w 1322"/>
              <a:gd name="T95" fmla="*/ 795 h 933"/>
              <a:gd name="T96" fmla="*/ 750 w 1322"/>
              <a:gd name="T97" fmla="*/ 833 h 933"/>
              <a:gd name="T98" fmla="*/ 729 w 1322"/>
              <a:gd name="T99" fmla="*/ 876 h 933"/>
              <a:gd name="T100" fmla="*/ 677 w 1322"/>
              <a:gd name="T101" fmla="*/ 879 h 933"/>
              <a:gd name="T102" fmla="*/ 590 w 1322"/>
              <a:gd name="T103" fmla="*/ 923 h 933"/>
              <a:gd name="T104" fmla="*/ 543 w 1322"/>
              <a:gd name="T105" fmla="*/ 933 h 933"/>
              <a:gd name="T106" fmla="*/ 366 w 1322"/>
              <a:gd name="T107" fmla="*/ 875 h 933"/>
              <a:gd name="T108" fmla="*/ 246 w 1322"/>
              <a:gd name="T109" fmla="*/ 810 h 933"/>
              <a:gd name="T110" fmla="*/ 173 w 1322"/>
              <a:gd name="T111" fmla="*/ 801 h 933"/>
              <a:gd name="T112" fmla="*/ 96 w 1322"/>
              <a:gd name="T113" fmla="*/ 786 h 933"/>
              <a:gd name="T114" fmla="*/ 9 w 1322"/>
              <a:gd name="T115" fmla="*/ 756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2" h="933">
                <a:moveTo>
                  <a:pt x="9" y="756"/>
                </a:moveTo>
                <a:lnTo>
                  <a:pt x="0" y="725"/>
                </a:lnTo>
                <a:lnTo>
                  <a:pt x="38" y="702"/>
                </a:lnTo>
                <a:lnTo>
                  <a:pt x="36" y="659"/>
                </a:lnTo>
                <a:lnTo>
                  <a:pt x="68" y="614"/>
                </a:lnTo>
                <a:lnTo>
                  <a:pt x="84" y="575"/>
                </a:lnTo>
                <a:lnTo>
                  <a:pt x="138" y="539"/>
                </a:lnTo>
                <a:lnTo>
                  <a:pt x="227" y="512"/>
                </a:lnTo>
                <a:lnTo>
                  <a:pt x="273" y="527"/>
                </a:lnTo>
                <a:lnTo>
                  <a:pt x="317" y="327"/>
                </a:lnTo>
                <a:lnTo>
                  <a:pt x="320" y="246"/>
                </a:lnTo>
                <a:lnTo>
                  <a:pt x="275" y="194"/>
                </a:lnTo>
                <a:lnTo>
                  <a:pt x="275" y="141"/>
                </a:lnTo>
                <a:lnTo>
                  <a:pt x="329" y="122"/>
                </a:lnTo>
                <a:lnTo>
                  <a:pt x="330" y="92"/>
                </a:lnTo>
                <a:lnTo>
                  <a:pt x="290" y="86"/>
                </a:lnTo>
                <a:lnTo>
                  <a:pt x="302" y="45"/>
                </a:lnTo>
                <a:lnTo>
                  <a:pt x="473" y="9"/>
                </a:lnTo>
                <a:lnTo>
                  <a:pt x="498" y="87"/>
                </a:lnTo>
                <a:lnTo>
                  <a:pt x="555" y="122"/>
                </a:lnTo>
                <a:lnTo>
                  <a:pt x="618" y="122"/>
                </a:lnTo>
                <a:lnTo>
                  <a:pt x="782" y="0"/>
                </a:lnTo>
                <a:lnTo>
                  <a:pt x="827" y="21"/>
                </a:lnTo>
                <a:lnTo>
                  <a:pt x="842" y="146"/>
                </a:lnTo>
                <a:lnTo>
                  <a:pt x="843" y="236"/>
                </a:lnTo>
                <a:lnTo>
                  <a:pt x="891" y="294"/>
                </a:lnTo>
                <a:lnTo>
                  <a:pt x="924" y="294"/>
                </a:lnTo>
                <a:lnTo>
                  <a:pt x="920" y="255"/>
                </a:lnTo>
                <a:lnTo>
                  <a:pt x="960" y="219"/>
                </a:lnTo>
                <a:lnTo>
                  <a:pt x="993" y="251"/>
                </a:lnTo>
                <a:lnTo>
                  <a:pt x="1041" y="159"/>
                </a:lnTo>
                <a:lnTo>
                  <a:pt x="1124" y="161"/>
                </a:lnTo>
                <a:lnTo>
                  <a:pt x="1137" y="242"/>
                </a:lnTo>
                <a:lnTo>
                  <a:pt x="1190" y="269"/>
                </a:lnTo>
                <a:lnTo>
                  <a:pt x="1205" y="296"/>
                </a:lnTo>
                <a:lnTo>
                  <a:pt x="1259" y="309"/>
                </a:lnTo>
                <a:lnTo>
                  <a:pt x="1322" y="366"/>
                </a:lnTo>
                <a:lnTo>
                  <a:pt x="1239" y="534"/>
                </a:lnTo>
                <a:lnTo>
                  <a:pt x="1188" y="653"/>
                </a:lnTo>
                <a:lnTo>
                  <a:pt x="1152" y="692"/>
                </a:lnTo>
                <a:lnTo>
                  <a:pt x="1179" y="734"/>
                </a:lnTo>
                <a:lnTo>
                  <a:pt x="1164" y="774"/>
                </a:lnTo>
                <a:lnTo>
                  <a:pt x="1169" y="837"/>
                </a:lnTo>
                <a:lnTo>
                  <a:pt x="1146" y="852"/>
                </a:lnTo>
                <a:lnTo>
                  <a:pt x="932" y="857"/>
                </a:lnTo>
                <a:lnTo>
                  <a:pt x="882" y="854"/>
                </a:lnTo>
                <a:lnTo>
                  <a:pt x="846" y="800"/>
                </a:lnTo>
                <a:lnTo>
                  <a:pt x="794" y="795"/>
                </a:lnTo>
                <a:lnTo>
                  <a:pt x="750" y="833"/>
                </a:lnTo>
                <a:lnTo>
                  <a:pt x="729" y="876"/>
                </a:lnTo>
                <a:lnTo>
                  <a:pt x="677" y="879"/>
                </a:lnTo>
                <a:lnTo>
                  <a:pt x="590" y="923"/>
                </a:lnTo>
                <a:lnTo>
                  <a:pt x="543" y="933"/>
                </a:lnTo>
                <a:lnTo>
                  <a:pt x="366" y="875"/>
                </a:lnTo>
                <a:lnTo>
                  <a:pt x="246" y="810"/>
                </a:lnTo>
                <a:lnTo>
                  <a:pt x="173" y="801"/>
                </a:lnTo>
                <a:lnTo>
                  <a:pt x="96" y="786"/>
                </a:lnTo>
                <a:lnTo>
                  <a:pt x="9" y="756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Freeform 22">
            <a:extLst>
              <a:ext uri="{FF2B5EF4-FFF2-40B4-BE49-F238E27FC236}">
                <a16:creationId xmlns:a16="http://schemas.microsoft.com/office/drawing/2014/main" id="{8B62920D-8825-A59B-FBAB-70566E93B319}"/>
              </a:ext>
            </a:extLst>
          </p:cNvPr>
          <p:cNvSpPr>
            <a:spLocks/>
          </p:cNvSpPr>
          <p:nvPr/>
        </p:nvSpPr>
        <p:spPr bwMode="auto">
          <a:xfrm>
            <a:off x="8559255" y="3055131"/>
            <a:ext cx="390120" cy="497116"/>
          </a:xfrm>
          <a:custGeom>
            <a:avLst/>
            <a:gdLst>
              <a:gd name="T0" fmla="*/ 153 w 455"/>
              <a:gd name="T1" fmla="*/ 248 h 521"/>
              <a:gd name="T2" fmla="*/ 168 w 455"/>
              <a:gd name="T3" fmla="*/ 374 h 521"/>
              <a:gd name="T4" fmla="*/ 167 w 455"/>
              <a:gd name="T5" fmla="*/ 462 h 521"/>
              <a:gd name="T6" fmla="*/ 218 w 455"/>
              <a:gd name="T7" fmla="*/ 521 h 521"/>
              <a:gd name="T8" fmla="*/ 251 w 455"/>
              <a:gd name="T9" fmla="*/ 521 h 521"/>
              <a:gd name="T10" fmla="*/ 246 w 455"/>
              <a:gd name="T11" fmla="*/ 480 h 521"/>
              <a:gd name="T12" fmla="*/ 285 w 455"/>
              <a:gd name="T13" fmla="*/ 447 h 521"/>
              <a:gd name="T14" fmla="*/ 320 w 455"/>
              <a:gd name="T15" fmla="*/ 479 h 521"/>
              <a:gd name="T16" fmla="*/ 366 w 455"/>
              <a:gd name="T17" fmla="*/ 389 h 521"/>
              <a:gd name="T18" fmla="*/ 449 w 455"/>
              <a:gd name="T19" fmla="*/ 389 h 521"/>
              <a:gd name="T20" fmla="*/ 455 w 455"/>
              <a:gd name="T21" fmla="*/ 321 h 521"/>
              <a:gd name="T22" fmla="*/ 381 w 455"/>
              <a:gd name="T23" fmla="*/ 275 h 521"/>
              <a:gd name="T24" fmla="*/ 383 w 455"/>
              <a:gd name="T25" fmla="*/ 230 h 521"/>
              <a:gd name="T26" fmla="*/ 357 w 455"/>
              <a:gd name="T27" fmla="*/ 185 h 521"/>
              <a:gd name="T28" fmla="*/ 389 w 455"/>
              <a:gd name="T29" fmla="*/ 91 h 521"/>
              <a:gd name="T30" fmla="*/ 347 w 455"/>
              <a:gd name="T31" fmla="*/ 61 h 521"/>
              <a:gd name="T32" fmla="*/ 350 w 455"/>
              <a:gd name="T33" fmla="*/ 7 h 521"/>
              <a:gd name="T34" fmla="*/ 321 w 455"/>
              <a:gd name="T35" fmla="*/ 0 h 521"/>
              <a:gd name="T36" fmla="*/ 294 w 455"/>
              <a:gd name="T37" fmla="*/ 61 h 521"/>
              <a:gd name="T38" fmla="*/ 233 w 455"/>
              <a:gd name="T39" fmla="*/ 96 h 521"/>
              <a:gd name="T40" fmla="*/ 173 w 455"/>
              <a:gd name="T41" fmla="*/ 91 h 521"/>
              <a:gd name="T42" fmla="*/ 149 w 455"/>
              <a:gd name="T43" fmla="*/ 126 h 521"/>
              <a:gd name="T44" fmla="*/ 102 w 455"/>
              <a:gd name="T45" fmla="*/ 93 h 521"/>
              <a:gd name="T46" fmla="*/ 78 w 455"/>
              <a:gd name="T47" fmla="*/ 120 h 521"/>
              <a:gd name="T48" fmla="*/ 38 w 455"/>
              <a:gd name="T49" fmla="*/ 70 h 521"/>
              <a:gd name="T50" fmla="*/ 0 w 455"/>
              <a:gd name="T51" fmla="*/ 81 h 521"/>
              <a:gd name="T52" fmla="*/ 54 w 455"/>
              <a:gd name="T53" fmla="*/ 127 h 521"/>
              <a:gd name="T54" fmla="*/ 48 w 455"/>
              <a:gd name="T55" fmla="*/ 160 h 521"/>
              <a:gd name="T56" fmla="*/ 63 w 455"/>
              <a:gd name="T57" fmla="*/ 213 h 521"/>
              <a:gd name="T58" fmla="*/ 107 w 455"/>
              <a:gd name="T59" fmla="*/ 228 h 521"/>
              <a:gd name="T60" fmla="*/ 153 w 455"/>
              <a:gd name="T61" fmla="*/ 24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5" h="521">
                <a:moveTo>
                  <a:pt x="153" y="248"/>
                </a:moveTo>
                <a:lnTo>
                  <a:pt x="168" y="374"/>
                </a:lnTo>
                <a:lnTo>
                  <a:pt x="167" y="462"/>
                </a:lnTo>
                <a:lnTo>
                  <a:pt x="218" y="521"/>
                </a:lnTo>
                <a:lnTo>
                  <a:pt x="251" y="521"/>
                </a:lnTo>
                <a:lnTo>
                  <a:pt x="246" y="480"/>
                </a:lnTo>
                <a:lnTo>
                  <a:pt x="285" y="447"/>
                </a:lnTo>
                <a:lnTo>
                  <a:pt x="320" y="479"/>
                </a:lnTo>
                <a:lnTo>
                  <a:pt x="366" y="389"/>
                </a:lnTo>
                <a:lnTo>
                  <a:pt x="449" y="389"/>
                </a:lnTo>
                <a:lnTo>
                  <a:pt x="455" y="321"/>
                </a:lnTo>
                <a:lnTo>
                  <a:pt x="381" y="275"/>
                </a:lnTo>
                <a:lnTo>
                  <a:pt x="383" y="230"/>
                </a:lnTo>
                <a:lnTo>
                  <a:pt x="357" y="185"/>
                </a:lnTo>
                <a:lnTo>
                  <a:pt x="389" y="91"/>
                </a:lnTo>
                <a:lnTo>
                  <a:pt x="347" y="61"/>
                </a:lnTo>
                <a:lnTo>
                  <a:pt x="350" y="7"/>
                </a:lnTo>
                <a:lnTo>
                  <a:pt x="321" y="0"/>
                </a:lnTo>
                <a:lnTo>
                  <a:pt x="294" y="61"/>
                </a:lnTo>
                <a:lnTo>
                  <a:pt x="233" y="96"/>
                </a:lnTo>
                <a:lnTo>
                  <a:pt x="173" y="91"/>
                </a:lnTo>
                <a:lnTo>
                  <a:pt x="149" y="126"/>
                </a:lnTo>
                <a:lnTo>
                  <a:pt x="102" y="93"/>
                </a:lnTo>
                <a:lnTo>
                  <a:pt x="78" y="120"/>
                </a:lnTo>
                <a:lnTo>
                  <a:pt x="38" y="70"/>
                </a:lnTo>
                <a:lnTo>
                  <a:pt x="0" y="81"/>
                </a:lnTo>
                <a:lnTo>
                  <a:pt x="54" y="127"/>
                </a:lnTo>
                <a:lnTo>
                  <a:pt x="48" y="160"/>
                </a:lnTo>
                <a:lnTo>
                  <a:pt x="63" y="213"/>
                </a:lnTo>
                <a:lnTo>
                  <a:pt x="107" y="228"/>
                </a:lnTo>
                <a:lnTo>
                  <a:pt x="153" y="248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0535C065-91A1-3066-6449-54F4C6990BCE}"/>
              </a:ext>
            </a:extLst>
          </p:cNvPr>
          <p:cNvSpPr>
            <a:spLocks/>
          </p:cNvSpPr>
          <p:nvPr/>
        </p:nvSpPr>
        <p:spPr bwMode="auto">
          <a:xfrm>
            <a:off x="9469535" y="3828067"/>
            <a:ext cx="334784" cy="586916"/>
          </a:xfrm>
          <a:custGeom>
            <a:avLst/>
            <a:gdLst>
              <a:gd name="T0" fmla="*/ 46 w 391"/>
              <a:gd name="T1" fmla="*/ 338 h 614"/>
              <a:gd name="T2" fmla="*/ 1 w 391"/>
              <a:gd name="T3" fmla="*/ 419 h 614"/>
              <a:gd name="T4" fmla="*/ 0 w 391"/>
              <a:gd name="T5" fmla="*/ 495 h 614"/>
              <a:gd name="T6" fmla="*/ 18 w 391"/>
              <a:gd name="T7" fmla="*/ 521 h 614"/>
              <a:gd name="T8" fmla="*/ 18 w 391"/>
              <a:gd name="T9" fmla="*/ 581 h 614"/>
              <a:gd name="T10" fmla="*/ 45 w 391"/>
              <a:gd name="T11" fmla="*/ 563 h 614"/>
              <a:gd name="T12" fmla="*/ 91 w 391"/>
              <a:gd name="T13" fmla="*/ 614 h 614"/>
              <a:gd name="T14" fmla="*/ 145 w 391"/>
              <a:gd name="T15" fmla="*/ 593 h 614"/>
              <a:gd name="T16" fmla="*/ 207 w 391"/>
              <a:gd name="T17" fmla="*/ 609 h 614"/>
              <a:gd name="T18" fmla="*/ 279 w 391"/>
              <a:gd name="T19" fmla="*/ 611 h 614"/>
              <a:gd name="T20" fmla="*/ 349 w 391"/>
              <a:gd name="T21" fmla="*/ 590 h 614"/>
              <a:gd name="T22" fmla="*/ 348 w 391"/>
              <a:gd name="T23" fmla="*/ 561 h 614"/>
              <a:gd name="T24" fmla="*/ 369 w 391"/>
              <a:gd name="T25" fmla="*/ 524 h 614"/>
              <a:gd name="T26" fmla="*/ 331 w 391"/>
              <a:gd name="T27" fmla="*/ 473 h 614"/>
              <a:gd name="T28" fmla="*/ 391 w 391"/>
              <a:gd name="T29" fmla="*/ 387 h 614"/>
              <a:gd name="T30" fmla="*/ 358 w 391"/>
              <a:gd name="T31" fmla="*/ 389 h 614"/>
              <a:gd name="T32" fmla="*/ 319 w 391"/>
              <a:gd name="T33" fmla="*/ 326 h 614"/>
              <a:gd name="T34" fmla="*/ 292 w 391"/>
              <a:gd name="T35" fmla="*/ 291 h 614"/>
              <a:gd name="T36" fmla="*/ 322 w 391"/>
              <a:gd name="T37" fmla="*/ 234 h 614"/>
              <a:gd name="T38" fmla="*/ 324 w 391"/>
              <a:gd name="T39" fmla="*/ 206 h 614"/>
              <a:gd name="T40" fmla="*/ 285 w 391"/>
              <a:gd name="T41" fmla="*/ 225 h 614"/>
              <a:gd name="T42" fmla="*/ 237 w 391"/>
              <a:gd name="T43" fmla="*/ 162 h 614"/>
              <a:gd name="T44" fmla="*/ 267 w 391"/>
              <a:gd name="T45" fmla="*/ 116 h 614"/>
              <a:gd name="T46" fmla="*/ 270 w 391"/>
              <a:gd name="T47" fmla="*/ 59 h 614"/>
              <a:gd name="T48" fmla="*/ 210 w 391"/>
              <a:gd name="T49" fmla="*/ 0 h 614"/>
              <a:gd name="T50" fmla="*/ 174 w 391"/>
              <a:gd name="T51" fmla="*/ 0 h 614"/>
              <a:gd name="T52" fmla="*/ 202 w 391"/>
              <a:gd name="T53" fmla="*/ 36 h 614"/>
              <a:gd name="T54" fmla="*/ 181 w 391"/>
              <a:gd name="T55" fmla="*/ 81 h 614"/>
              <a:gd name="T56" fmla="*/ 127 w 391"/>
              <a:gd name="T57" fmla="*/ 131 h 614"/>
              <a:gd name="T58" fmla="*/ 118 w 391"/>
              <a:gd name="T59" fmla="*/ 174 h 614"/>
              <a:gd name="T60" fmla="*/ 133 w 391"/>
              <a:gd name="T61" fmla="*/ 207 h 614"/>
              <a:gd name="T62" fmla="*/ 46 w 391"/>
              <a:gd name="T63" fmla="*/ 338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1" h="614">
                <a:moveTo>
                  <a:pt x="46" y="338"/>
                </a:moveTo>
                <a:lnTo>
                  <a:pt x="1" y="419"/>
                </a:lnTo>
                <a:lnTo>
                  <a:pt x="0" y="495"/>
                </a:lnTo>
                <a:lnTo>
                  <a:pt x="18" y="521"/>
                </a:lnTo>
                <a:lnTo>
                  <a:pt x="18" y="581"/>
                </a:lnTo>
                <a:lnTo>
                  <a:pt x="45" y="563"/>
                </a:lnTo>
                <a:lnTo>
                  <a:pt x="91" y="614"/>
                </a:lnTo>
                <a:lnTo>
                  <a:pt x="145" y="593"/>
                </a:lnTo>
                <a:lnTo>
                  <a:pt x="207" y="609"/>
                </a:lnTo>
                <a:lnTo>
                  <a:pt x="279" y="611"/>
                </a:lnTo>
                <a:lnTo>
                  <a:pt x="349" y="590"/>
                </a:lnTo>
                <a:lnTo>
                  <a:pt x="348" y="561"/>
                </a:lnTo>
                <a:lnTo>
                  <a:pt x="369" y="524"/>
                </a:lnTo>
                <a:lnTo>
                  <a:pt x="331" y="473"/>
                </a:lnTo>
                <a:lnTo>
                  <a:pt x="391" y="387"/>
                </a:lnTo>
                <a:lnTo>
                  <a:pt x="358" y="389"/>
                </a:lnTo>
                <a:lnTo>
                  <a:pt x="319" y="326"/>
                </a:lnTo>
                <a:lnTo>
                  <a:pt x="292" y="291"/>
                </a:lnTo>
                <a:lnTo>
                  <a:pt x="322" y="234"/>
                </a:lnTo>
                <a:lnTo>
                  <a:pt x="324" y="206"/>
                </a:lnTo>
                <a:lnTo>
                  <a:pt x="285" y="225"/>
                </a:lnTo>
                <a:lnTo>
                  <a:pt x="237" y="162"/>
                </a:lnTo>
                <a:lnTo>
                  <a:pt x="267" y="116"/>
                </a:lnTo>
                <a:lnTo>
                  <a:pt x="270" y="59"/>
                </a:lnTo>
                <a:lnTo>
                  <a:pt x="210" y="0"/>
                </a:lnTo>
                <a:lnTo>
                  <a:pt x="174" y="0"/>
                </a:lnTo>
                <a:lnTo>
                  <a:pt x="202" y="36"/>
                </a:lnTo>
                <a:lnTo>
                  <a:pt x="181" y="81"/>
                </a:lnTo>
                <a:lnTo>
                  <a:pt x="127" y="131"/>
                </a:lnTo>
                <a:lnTo>
                  <a:pt x="118" y="174"/>
                </a:lnTo>
                <a:lnTo>
                  <a:pt x="133" y="207"/>
                </a:lnTo>
                <a:lnTo>
                  <a:pt x="46" y="338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Freeform 25">
            <a:extLst>
              <a:ext uri="{FF2B5EF4-FFF2-40B4-BE49-F238E27FC236}">
                <a16:creationId xmlns:a16="http://schemas.microsoft.com/office/drawing/2014/main" id="{52507A50-4D9D-E2CD-95E5-C63D69DAABB9}"/>
              </a:ext>
            </a:extLst>
          </p:cNvPr>
          <p:cNvSpPr>
            <a:spLocks/>
          </p:cNvSpPr>
          <p:nvPr/>
        </p:nvSpPr>
        <p:spPr bwMode="auto">
          <a:xfrm>
            <a:off x="10285745" y="4187273"/>
            <a:ext cx="102371" cy="137908"/>
          </a:xfrm>
          <a:custGeom>
            <a:avLst/>
            <a:gdLst>
              <a:gd name="T0" fmla="*/ 54 w 118"/>
              <a:gd name="T1" fmla="*/ 0 h 144"/>
              <a:gd name="T2" fmla="*/ 21 w 118"/>
              <a:gd name="T3" fmla="*/ 1 h 144"/>
              <a:gd name="T4" fmla="*/ 31 w 118"/>
              <a:gd name="T5" fmla="*/ 57 h 144"/>
              <a:gd name="T6" fmla="*/ 0 w 118"/>
              <a:gd name="T7" fmla="*/ 73 h 144"/>
              <a:gd name="T8" fmla="*/ 13 w 118"/>
              <a:gd name="T9" fmla="*/ 117 h 144"/>
              <a:gd name="T10" fmla="*/ 39 w 118"/>
              <a:gd name="T11" fmla="*/ 144 h 144"/>
              <a:gd name="T12" fmla="*/ 73 w 118"/>
              <a:gd name="T13" fmla="*/ 94 h 144"/>
              <a:gd name="T14" fmla="*/ 118 w 118"/>
              <a:gd name="T15" fmla="*/ 54 h 144"/>
              <a:gd name="T16" fmla="*/ 54 w 118"/>
              <a:gd name="T1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44">
                <a:moveTo>
                  <a:pt x="54" y="0"/>
                </a:moveTo>
                <a:lnTo>
                  <a:pt x="21" y="1"/>
                </a:lnTo>
                <a:lnTo>
                  <a:pt x="31" y="57"/>
                </a:lnTo>
                <a:lnTo>
                  <a:pt x="0" y="73"/>
                </a:lnTo>
                <a:lnTo>
                  <a:pt x="13" y="117"/>
                </a:lnTo>
                <a:lnTo>
                  <a:pt x="39" y="144"/>
                </a:lnTo>
                <a:lnTo>
                  <a:pt x="73" y="94"/>
                </a:lnTo>
                <a:lnTo>
                  <a:pt x="118" y="54"/>
                </a:lnTo>
                <a:lnTo>
                  <a:pt x="54" y="0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Freeform 26">
            <a:extLst>
              <a:ext uri="{FF2B5EF4-FFF2-40B4-BE49-F238E27FC236}">
                <a16:creationId xmlns:a16="http://schemas.microsoft.com/office/drawing/2014/main" id="{B074363C-16F7-9AC5-3FBE-B95BD5D941A5}"/>
              </a:ext>
            </a:extLst>
          </p:cNvPr>
          <p:cNvSpPr>
            <a:spLocks/>
          </p:cNvSpPr>
          <p:nvPr/>
        </p:nvSpPr>
        <p:spPr bwMode="auto">
          <a:xfrm>
            <a:off x="10277443" y="4119921"/>
            <a:ext cx="199210" cy="118668"/>
          </a:xfrm>
          <a:custGeom>
            <a:avLst/>
            <a:gdLst>
              <a:gd name="T0" fmla="*/ 0 w 236"/>
              <a:gd name="T1" fmla="*/ 40 h 124"/>
              <a:gd name="T2" fmla="*/ 33 w 236"/>
              <a:gd name="T3" fmla="*/ 73 h 124"/>
              <a:gd name="T4" fmla="*/ 65 w 236"/>
              <a:gd name="T5" fmla="*/ 72 h 124"/>
              <a:gd name="T6" fmla="*/ 126 w 236"/>
              <a:gd name="T7" fmla="*/ 124 h 124"/>
              <a:gd name="T8" fmla="*/ 188 w 236"/>
              <a:gd name="T9" fmla="*/ 94 h 124"/>
              <a:gd name="T10" fmla="*/ 236 w 236"/>
              <a:gd name="T11" fmla="*/ 37 h 124"/>
              <a:gd name="T12" fmla="*/ 231 w 236"/>
              <a:gd name="T13" fmla="*/ 0 h 124"/>
              <a:gd name="T14" fmla="*/ 137 w 236"/>
              <a:gd name="T15" fmla="*/ 46 h 124"/>
              <a:gd name="T16" fmla="*/ 78 w 236"/>
              <a:gd name="T17" fmla="*/ 39 h 124"/>
              <a:gd name="T18" fmla="*/ 35 w 236"/>
              <a:gd name="T19" fmla="*/ 1 h 124"/>
              <a:gd name="T20" fmla="*/ 0 w 236"/>
              <a:gd name="T21" fmla="*/ 4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6" h="124">
                <a:moveTo>
                  <a:pt x="0" y="40"/>
                </a:moveTo>
                <a:lnTo>
                  <a:pt x="33" y="73"/>
                </a:lnTo>
                <a:lnTo>
                  <a:pt x="65" y="72"/>
                </a:lnTo>
                <a:lnTo>
                  <a:pt x="126" y="124"/>
                </a:lnTo>
                <a:lnTo>
                  <a:pt x="188" y="94"/>
                </a:lnTo>
                <a:lnTo>
                  <a:pt x="236" y="37"/>
                </a:lnTo>
                <a:lnTo>
                  <a:pt x="231" y="0"/>
                </a:lnTo>
                <a:lnTo>
                  <a:pt x="137" y="46"/>
                </a:lnTo>
                <a:lnTo>
                  <a:pt x="78" y="39"/>
                </a:lnTo>
                <a:lnTo>
                  <a:pt x="35" y="1"/>
                </a:lnTo>
                <a:lnTo>
                  <a:pt x="0" y="40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Freeform 27">
            <a:extLst>
              <a:ext uri="{FF2B5EF4-FFF2-40B4-BE49-F238E27FC236}">
                <a16:creationId xmlns:a16="http://schemas.microsoft.com/office/drawing/2014/main" id="{26608A1B-DB6D-8F2E-B028-1AFEF3C6CFE8}"/>
              </a:ext>
            </a:extLst>
          </p:cNvPr>
          <p:cNvSpPr>
            <a:spLocks/>
          </p:cNvSpPr>
          <p:nvPr/>
        </p:nvSpPr>
        <p:spPr bwMode="auto">
          <a:xfrm>
            <a:off x="10089300" y="3994841"/>
            <a:ext cx="420556" cy="169981"/>
          </a:xfrm>
          <a:custGeom>
            <a:avLst/>
            <a:gdLst>
              <a:gd name="T0" fmla="*/ 41 w 489"/>
              <a:gd name="T1" fmla="*/ 168 h 178"/>
              <a:gd name="T2" fmla="*/ 26 w 489"/>
              <a:gd name="T3" fmla="*/ 118 h 178"/>
              <a:gd name="T4" fmla="*/ 0 w 489"/>
              <a:gd name="T5" fmla="*/ 106 h 178"/>
              <a:gd name="T6" fmla="*/ 54 w 489"/>
              <a:gd name="T7" fmla="*/ 51 h 178"/>
              <a:gd name="T8" fmla="*/ 47 w 489"/>
              <a:gd name="T9" fmla="*/ 21 h 178"/>
              <a:gd name="T10" fmla="*/ 66 w 489"/>
              <a:gd name="T11" fmla="*/ 0 h 178"/>
              <a:gd name="T12" fmla="*/ 125 w 489"/>
              <a:gd name="T13" fmla="*/ 3 h 178"/>
              <a:gd name="T14" fmla="*/ 176 w 489"/>
              <a:gd name="T15" fmla="*/ 52 h 178"/>
              <a:gd name="T16" fmla="*/ 198 w 489"/>
              <a:gd name="T17" fmla="*/ 31 h 178"/>
              <a:gd name="T18" fmla="*/ 257 w 489"/>
              <a:gd name="T19" fmla="*/ 49 h 178"/>
              <a:gd name="T20" fmla="*/ 302 w 489"/>
              <a:gd name="T21" fmla="*/ 16 h 178"/>
              <a:gd name="T22" fmla="*/ 324 w 489"/>
              <a:gd name="T23" fmla="*/ 27 h 178"/>
              <a:gd name="T24" fmla="*/ 308 w 489"/>
              <a:gd name="T25" fmla="*/ 72 h 178"/>
              <a:gd name="T26" fmla="*/ 353 w 489"/>
              <a:gd name="T27" fmla="*/ 85 h 178"/>
              <a:gd name="T28" fmla="*/ 399 w 489"/>
              <a:gd name="T29" fmla="*/ 51 h 178"/>
              <a:gd name="T30" fmla="*/ 426 w 489"/>
              <a:gd name="T31" fmla="*/ 57 h 178"/>
              <a:gd name="T32" fmla="*/ 480 w 489"/>
              <a:gd name="T33" fmla="*/ 25 h 178"/>
              <a:gd name="T34" fmla="*/ 489 w 489"/>
              <a:gd name="T35" fmla="*/ 78 h 178"/>
              <a:gd name="T36" fmla="*/ 450 w 489"/>
              <a:gd name="T37" fmla="*/ 133 h 178"/>
              <a:gd name="T38" fmla="*/ 359 w 489"/>
              <a:gd name="T39" fmla="*/ 178 h 178"/>
              <a:gd name="T40" fmla="*/ 297 w 489"/>
              <a:gd name="T41" fmla="*/ 169 h 178"/>
              <a:gd name="T42" fmla="*/ 255 w 489"/>
              <a:gd name="T43" fmla="*/ 130 h 178"/>
              <a:gd name="T44" fmla="*/ 219 w 489"/>
              <a:gd name="T45" fmla="*/ 171 h 178"/>
              <a:gd name="T46" fmla="*/ 203 w 489"/>
              <a:gd name="T47" fmla="*/ 124 h 178"/>
              <a:gd name="T48" fmla="*/ 177 w 489"/>
              <a:gd name="T49" fmla="*/ 126 h 178"/>
              <a:gd name="T50" fmla="*/ 141 w 489"/>
              <a:gd name="T51" fmla="*/ 91 h 178"/>
              <a:gd name="T52" fmla="*/ 63 w 489"/>
              <a:gd name="T53" fmla="*/ 165 h 178"/>
              <a:gd name="T54" fmla="*/ 41 w 489"/>
              <a:gd name="T55" fmla="*/ 16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9" h="178">
                <a:moveTo>
                  <a:pt x="41" y="168"/>
                </a:moveTo>
                <a:lnTo>
                  <a:pt x="26" y="118"/>
                </a:lnTo>
                <a:lnTo>
                  <a:pt x="0" y="106"/>
                </a:lnTo>
                <a:lnTo>
                  <a:pt x="54" y="51"/>
                </a:lnTo>
                <a:lnTo>
                  <a:pt x="47" y="21"/>
                </a:lnTo>
                <a:lnTo>
                  <a:pt x="66" y="0"/>
                </a:lnTo>
                <a:lnTo>
                  <a:pt x="125" y="3"/>
                </a:lnTo>
                <a:lnTo>
                  <a:pt x="176" y="52"/>
                </a:lnTo>
                <a:lnTo>
                  <a:pt x="198" y="31"/>
                </a:lnTo>
                <a:lnTo>
                  <a:pt x="257" y="49"/>
                </a:lnTo>
                <a:lnTo>
                  <a:pt x="302" y="16"/>
                </a:lnTo>
                <a:lnTo>
                  <a:pt x="324" y="27"/>
                </a:lnTo>
                <a:lnTo>
                  <a:pt x="308" y="72"/>
                </a:lnTo>
                <a:lnTo>
                  <a:pt x="353" y="85"/>
                </a:lnTo>
                <a:lnTo>
                  <a:pt x="399" y="51"/>
                </a:lnTo>
                <a:lnTo>
                  <a:pt x="426" y="57"/>
                </a:lnTo>
                <a:lnTo>
                  <a:pt x="480" y="25"/>
                </a:lnTo>
                <a:lnTo>
                  <a:pt x="489" y="78"/>
                </a:lnTo>
                <a:lnTo>
                  <a:pt x="450" y="133"/>
                </a:lnTo>
                <a:lnTo>
                  <a:pt x="359" y="178"/>
                </a:lnTo>
                <a:lnTo>
                  <a:pt x="297" y="169"/>
                </a:lnTo>
                <a:lnTo>
                  <a:pt x="255" y="130"/>
                </a:lnTo>
                <a:lnTo>
                  <a:pt x="219" y="171"/>
                </a:lnTo>
                <a:lnTo>
                  <a:pt x="203" y="124"/>
                </a:lnTo>
                <a:lnTo>
                  <a:pt x="177" y="126"/>
                </a:lnTo>
                <a:lnTo>
                  <a:pt x="141" y="91"/>
                </a:lnTo>
                <a:lnTo>
                  <a:pt x="63" y="165"/>
                </a:lnTo>
                <a:lnTo>
                  <a:pt x="41" y="168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 dirty="0">
              <a:latin typeface="Arial" pitchFamily="34" charset="0"/>
              <a:cs typeface="+mn-cs"/>
            </a:endParaRPr>
          </a:p>
        </p:txBody>
      </p:sp>
      <p:sp>
        <p:nvSpPr>
          <p:cNvPr id="86" name="Freeform 28">
            <a:extLst>
              <a:ext uri="{FF2B5EF4-FFF2-40B4-BE49-F238E27FC236}">
                <a16:creationId xmlns:a16="http://schemas.microsoft.com/office/drawing/2014/main" id="{ADEF1F2F-B0A9-E51C-5F27-9E0016CF3560}"/>
              </a:ext>
            </a:extLst>
          </p:cNvPr>
          <p:cNvSpPr>
            <a:spLocks/>
          </p:cNvSpPr>
          <p:nvPr/>
        </p:nvSpPr>
        <p:spPr bwMode="auto">
          <a:xfrm>
            <a:off x="10258076" y="3908246"/>
            <a:ext cx="243479" cy="166774"/>
          </a:xfrm>
          <a:custGeom>
            <a:avLst/>
            <a:gdLst>
              <a:gd name="T0" fmla="*/ 0 w 282"/>
              <a:gd name="T1" fmla="*/ 121 h 175"/>
              <a:gd name="T2" fmla="*/ 60 w 282"/>
              <a:gd name="T3" fmla="*/ 138 h 175"/>
              <a:gd name="T4" fmla="*/ 102 w 282"/>
              <a:gd name="T5" fmla="*/ 106 h 175"/>
              <a:gd name="T6" fmla="*/ 126 w 282"/>
              <a:gd name="T7" fmla="*/ 117 h 175"/>
              <a:gd name="T8" fmla="*/ 110 w 282"/>
              <a:gd name="T9" fmla="*/ 163 h 175"/>
              <a:gd name="T10" fmla="*/ 158 w 282"/>
              <a:gd name="T11" fmla="*/ 175 h 175"/>
              <a:gd name="T12" fmla="*/ 200 w 282"/>
              <a:gd name="T13" fmla="*/ 141 h 175"/>
              <a:gd name="T14" fmla="*/ 228 w 282"/>
              <a:gd name="T15" fmla="*/ 147 h 175"/>
              <a:gd name="T16" fmla="*/ 282 w 282"/>
              <a:gd name="T17" fmla="*/ 114 h 175"/>
              <a:gd name="T18" fmla="*/ 275 w 282"/>
              <a:gd name="T19" fmla="*/ 39 h 175"/>
              <a:gd name="T20" fmla="*/ 182 w 282"/>
              <a:gd name="T21" fmla="*/ 37 h 175"/>
              <a:gd name="T22" fmla="*/ 107 w 282"/>
              <a:gd name="T23" fmla="*/ 61 h 175"/>
              <a:gd name="T24" fmla="*/ 110 w 282"/>
              <a:gd name="T25" fmla="*/ 0 h 175"/>
              <a:gd name="T26" fmla="*/ 47 w 282"/>
              <a:gd name="T27" fmla="*/ 45 h 175"/>
              <a:gd name="T28" fmla="*/ 8 w 282"/>
              <a:gd name="T29" fmla="*/ 25 h 175"/>
              <a:gd name="T30" fmla="*/ 2 w 282"/>
              <a:gd name="T31" fmla="*/ 73 h 175"/>
              <a:gd name="T32" fmla="*/ 0 w 282"/>
              <a:gd name="T33" fmla="*/ 12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2" h="175">
                <a:moveTo>
                  <a:pt x="0" y="121"/>
                </a:moveTo>
                <a:lnTo>
                  <a:pt x="60" y="138"/>
                </a:lnTo>
                <a:lnTo>
                  <a:pt x="102" y="106"/>
                </a:lnTo>
                <a:lnTo>
                  <a:pt x="126" y="117"/>
                </a:lnTo>
                <a:lnTo>
                  <a:pt x="110" y="163"/>
                </a:lnTo>
                <a:lnTo>
                  <a:pt x="158" y="175"/>
                </a:lnTo>
                <a:lnTo>
                  <a:pt x="200" y="141"/>
                </a:lnTo>
                <a:lnTo>
                  <a:pt x="228" y="147"/>
                </a:lnTo>
                <a:lnTo>
                  <a:pt x="282" y="114"/>
                </a:lnTo>
                <a:lnTo>
                  <a:pt x="275" y="39"/>
                </a:lnTo>
                <a:lnTo>
                  <a:pt x="182" y="37"/>
                </a:lnTo>
                <a:lnTo>
                  <a:pt x="107" y="61"/>
                </a:lnTo>
                <a:lnTo>
                  <a:pt x="110" y="0"/>
                </a:lnTo>
                <a:lnTo>
                  <a:pt x="47" y="45"/>
                </a:lnTo>
                <a:lnTo>
                  <a:pt x="8" y="25"/>
                </a:lnTo>
                <a:lnTo>
                  <a:pt x="2" y="73"/>
                </a:lnTo>
                <a:lnTo>
                  <a:pt x="0" y="121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Freeform 29">
            <a:extLst>
              <a:ext uri="{FF2B5EF4-FFF2-40B4-BE49-F238E27FC236}">
                <a16:creationId xmlns:a16="http://schemas.microsoft.com/office/drawing/2014/main" id="{95EFA075-1DCB-A592-3537-559B7CA45165}"/>
              </a:ext>
            </a:extLst>
          </p:cNvPr>
          <p:cNvSpPr>
            <a:spLocks/>
          </p:cNvSpPr>
          <p:nvPr/>
        </p:nvSpPr>
        <p:spPr bwMode="auto">
          <a:xfrm>
            <a:off x="10263610" y="3824859"/>
            <a:ext cx="232413" cy="137910"/>
          </a:xfrm>
          <a:custGeom>
            <a:avLst/>
            <a:gdLst>
              <a:gd name="T0" fmla="*/ 0 w 269"/>
              <a:gd name="T1" fmla="*/ 112 h 147"/>
              <a:gd name="T2" fmla="*/ 41 w 269"/>
              <a:gd name="T3" fmla="*/ 132 h 147"/>
              <a:gd name="T4" fmla="*/ 104 w 269"/>
              <a:gd name="T5" fmla="*/ 88 h 147"/>
              <a:gd name="T6" fmla="*/ 101 w 269"/>
              <a:gd name="T7" fmla="*/ 147 h 147"/>
              <a:gd name="T8" fmla="*/ 174 w 269"/>
              <a:gd name="T9" fmla="*/ 124 h 147"/>
              <a:gd name="T10" fmla="*/ 269 w 269"/>
              <a:gd name="T11" fmla="*/ 126 h 147"/>
              <a:gd name="T12" fmla="*/ 267 w 269"/>
              <a:gd name="T13" fmla="*/ 93 h 147"/>
              <a:gd name="T14" fmla="*/ 242 w 269"/>
              <a:gd name="T15" fmla="*/ 25 h 147"/>
              <a:gd name="T16" fmla="*/ 206 w 269"/>
              <a:gd name="T17" fmla="*/ 0 h 147"/>
              <a:gd name="T18" fmla="*/ 152 w 269"/>
              <a:gd name="T19" fmla="*/ 19 h 147"/>
              <a:gd name="T20" fmla="*/ 105 w 269"/>
              <a:gd name="T21" fmla="*/ 0 h 147"/>
              <a:gd name="T22" fmla="*/ 71 w 269"/>
              <a:gd name="T23" fmla="*/ 15 h 147"/>
              <a:gd name="T24" fmla="*/ 0 w 269"/>
              <a:gd name="T25" fmla="*/ 11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9" h="147">
                <a:moveTo>
                  <a:pt x="0" y="112"/>
                </a:moveTo>
                <a:lnTo>
                  <a:pt x="41" y="132"/>
                </a:lnTo>
                <a:lnTo>
                  <a:pt x="104" y="88"/>
                </a:lnTo>
                <a:lnTo>
                  <a:pt x="101" y="147"/>
                </a:lnTo>
                <a:lnTo>
                  <a:pt x="174" y="124"/>
                </a:lnTo>
                <a:lnTo>
                  <a:pt x="269" y="126"/>
                </a:lnTo>
                <a:lnTo>
                  <a:pt x="267" y="93"/>
                </a:lnTo>
                <a:lnTo>
                  <a:pt x="242" y="25"/>
                </a:lnTo>
                <a:lnTo>
                  <a:pt x="206" y="0"/>
                </a:lnTo>
                <a:lnTo>
                  <a:pt x="152" y="19"/>
                </a:lnTo>
                <a:lnTo>
                  <a:pt x="105" y="0"/>
                </a:lnTo>
                <a:lnTo>
                  <a:pt x="71" y="15"/>
                </a:lnTo>
                <a:lnTo>
                  <a:pt x="0" y="112"/>
                </a:lnTo>
                <a:close/>
              </a:path>
            </a:pathLst>
          </a:custGeom>
          <a:solidFill>
            <a:srgbClr val="002060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Freeform 30">
            <a:extLst>
              <a:ext uri="{FF2B5EF4-FFF2-40B4-BE49-F238E27FC236}">
                <a16:creationId xmlns:a16="http://schemas.microsoft.com/office/drawing/2014/main" id="{5AAF0013-6806-0BE8-50AC-9B5050E75E65}"/>
              </a:ext>
            </a:extLst>
          </p:cNvPr>
          <p:cNvSpPr>
            <a:spLocks/>
          </p:cNvSpPr>
          <p:nvPr/>
        </p:nvSpPr>
        <p:spPr bwMode="auto">
          <a:xfrm>
            <a:off x="9616177" y="3523381"/>
            <a:ext cx="439922" cy="673512"/>
          </a:xfrm>
          <a:custGeom>
            <a:avLst/>
            <a:gdLst>
              <a:gd name="T0" fmla="*/ 183 w 510"/>
              <a:gd name="T1" fmla="*/ 0 h 705"/>
              <a:gd name="T2" fmla="*/ 179 w 510"/>
              <a:gd name="T3" fmla="*/ 67 h 705"/>
              <a:gd name="T4" fmla="*/ 134 w 510"/>
              <a:gd name="T5" fmla="*/ 113 h 705"/>
              <a:gd name="T6" fmla="*/ 134 w 510"/>
              <a:gd name="T7" fmla="*/ 158 h 705"/>
              <a:gd name="T8" fmla="*/ 89 w 510"/>
              <a:gd name="T9" fmla="*/ 203 h 705"/>
              <a:gd name="T10" fmla="*/ 43 w 510"/>
              <a:gd name="T11" fmla="*/ 249 h 705"/>
              <a:gd name="T12" fmla="*/ 0 w 510"/>
              <a:gd name="T13" fmla="*/ 313 h 705"/>
              <a:gd name="T14" fmla="*/ 34 w 510"/>
              <a:gd name="T15" fmla="*/ 315 h 705"/>
              <a:gd name="T16" fmla="*/ 94 w 510"/>
              <a:gd name="T17" fmla="*/ 373 h 705"/>
              <a:gd name="T18" fmla="*/ 93 w 510"/>
              <a:gd name="T19" fmla="*/ 430 h 705"/>
              <a:gd name="T20" fmla="*/ 60 w 510"/>
              <a:gd name="T21" fmla="*/ 477 h 705"/>
              <a:gd name="T22" fmla="*/ 108 w 510"/>
              <a:gd name="T23" fmla="*/ 541 h 705"/>
              <a:gd name="T24" fmla="*/ 147 w 510"/>
              <a:gd name="T25" fmla="*/ 525 h 705"/>
              <a:gd name="T26" fmla="*/ 148 w 510"/>
              <a:gd name="T27" fmla="*/ 552 h 705"/>
              <a:gd name="T28" fmla="*/ 117 w 510"/>
              <a:gd name="T29" fmla="*/ 609 h 705"/>
              <a:gd name="T30" fmla="*/ 145 w 510"/>
              <a:gd name="T31" fmla="*/ 642 h 705"/>
              <a:gd name="T32" fmla="*/ 183 w 510"/>
              <a:gd name="T33" fmla="*/ 705 h 705"/>
              <a:gd name="T34" fmla="*/ 216 w 510"/>
              <a:gd name="T35" fmla="*/ 702 h 705"/>
              <a:gd name="T36" fmla="*/ 195 w 510"/>
              <a:gd name="T37" fmla="*/ 651 h 705"/>
              <a:gd name="T38" fmla="*/ 195 w 510"/>
              <a:gd name="T39" fmla="*/ 598 h 705"/>
              <a:gd name="T40" fmla="*/ 226 w 510"/>
              <a:gd name="T41" fmla="*/ 517 h 705"/>
              <a:gd name="T42" fmla="*/ 345 w 510"/>
              <a:gd name="T43" fmla="*/ 432 h 705"/>
              <a:gd name="T44" fmla="*/ 387 w 510"/>
              <a:gd name="T45" fmla="*/ 448 h 705"/>
              <a:gd name="T46" fmla="*/ 426 w 510"/>
              <a:gd name="T47" fmla="*/ 436 h 705"/>
              <a:gd name="T48" fmla="*/ 406 w 510"/>
              <a:gd name="T49" fmla="*/ 364 h 705"/>
              <a:gd name="T50" fmla="*/ 435 w 510"/>
              <a:gd name="T51" fmla="*/ 343 h 705"/>
              <a:gd name="T52" fmla="*/ 426 w 510"/>
              <a:gd name="T53" fmla="*/ 235 h 705"/>
              <a:gd name="T54" fmla="*/ 505 w 510"/>
              <a:gd name="T55" fmla="*/ 183 h 705"/>
              <a:gd name="T56" fmla="*/ 510 w 510"/>
              <a:gd name="T57" fmla="*/ 138 h 705"/>
              <a:gd name="T58" fmla="*/ 463 w 510"/>
              <a:gd name="T59" fmla="*/ 142 h 705"/>
              <a:gd name="T60" fmla="*/ 417 w 510"/>
              <a:gd name="T61" fmla="*/ 105 h 705"/>
              <a:gd name="T62" fmla="*/ 340 w 510"/>
              <a:gd name="T63" fmla="*/ 127 h 705"/>
              <a:gd name="T64" fmla="*/ 297 w 510"/>
              <a:gd name="T65" fmla="*/ 168 h 705"/>
              <a:gd name="T66" fmla="*/ 312 w 510"/>
              <a:gd name="T67" fmla="*/ 85 h 705"/>
              <a:gd name="T68" fmla="*/ 288 w 510"/>
              <a:gd name="T69" fmla="*/ 37 h 705"/>
              <a:gd name="T70" fmla="*/ 255 w 510"/>
              <a:gd name="T71" fmla="*/ 51 h 705"/>
              <a:gd name="T72" fmla="*/ 222 w 510"/>
              <a:gd name="T73" fmla="*/ 16 h 705"/>
              <a:gd name="T74" fmla="*/ 183 w 510"/>
              <a:gd name="T75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0" h="705">
                <a:moveTo>
                  <a:pt x="183" y="0"/>
                </a:moveTo>
                <a:lnTo>
                  <a:pt x="179" y="67"/>
                </a:lnTo>
                <a:lnTo>
                  <a:pt x="134" y="113"/>
                </a:lnTo>
                <a:lnTo>
                  <a:pt x="134" y="158"/>
                </a:lnTo>
                <a:lnTo>
                  <a:pt x="89" y="203"/>
                </a:lnTo>
                <a:lnTo>
                  <a:pt x="43" y="249"/>
                </a:lnTo>
                <a:lnTo>
                  <a:pt x="0" y="313"/>
                </a:lnTo>
                <a:lnTo>
                  <a:pt x="34" y="315"/>
                </a:lnTo>
                <a:lnTo>
                  <a:pt x="94" y="373"/>
                </a:lnTo>
                <a:lnTo>
                  <a:pt x="93" y="430"/>
                </a:lnTo>
                <a:lnTo>
                  <a:pt x="60" y="477"/>
                </a:lnTo>
                <a:lnTo>
                  <a:pt x="108" y="541"/>
                </a:lnTo>
                <a:lnTo>
                  <a:pt x="147" y="525"/>
                </a:lnTo>
                <a:lnTo>
                  <a:pt x="148" y="552"/>
                </a:lnTo>
                <a:lnTo>
                  <a:pt x="117" y="609"/>
                </a:lnTo>
                <a:lnTo>
                  <a:pt x="145" y="642"/>
                </a:lnTo>
                <a:lnTo>
                  <a:pt x="183" y="705"/>
                </a:lnTo>
                <a:lnTo>
                  <a:pt x="216" y="702"/>
                </a:lnTo>
                <a:lnTo>
                  <a:pt x="195" y="651"/>
                </a:lnTo>
                <a:lnTo>
                  <a:pt x="195" y="598"/>
                </a:lnTo>
                <a:lnTo>
                  <a:pt x="226" y="517"/>
                </a:lnTo>
                <a:lnTo>
                  <a:pt x="345" y="432"/>
                </a:lnTo>
                <a:lnTo>
                  <a:pt x="387" y="448"/>
                </a:lnTo>
                <a:lnTo>
                  <a:pt x="426" y="436"/>
                </a:lnTo>
                <a:lnTo>
                  <a:pt x="406" y="364"/>
                </a:lnTo>
                <a:lnTo>
                  <a:pt x="435" y="343"/>
                </a:lnTo>
                <a:lnTo>
                  <a:pt x="426" y="235"/>
                </a:lnTo>
                <a:lnTo>
                  <a:pt x="505" y="183"/>
                </a:lnTo>
                <a:lnTo>
                  <a:pt x="510" y="138"/>
                </a:lnTo>
                <a:lnTo>
                  <a:pt x="463" y="142"/>
                </a:lnTo>
                <a:lnTo>
                  <a:pt x="417" y="105"/>
                </a:lnTo>
                <a:lnTo>
                  <a:pt x="340" y="127"/>
                </a:lnTo>
                <a:lnTo>
                  <a:pt x="297" y="168"/>
                </a:lnTo>
                <a:lnTo>
                  <a:pt x="312" y="85"/>
                </a:lnTo>
                <a:lnTo>
                  <a:pt x="288" y="37"/>
                </a:lnTo>
                <a:lnTo>
                  <a:pt x="255" y="51"/>
                </a:lnTo>
                <a:lnTo>
                  <a:pt x="222" y="16"/>
                </a:lnTo>
                <a:lnTo>
                  <a:pt x="183" y="0"/>
                </a:lnTo>
                <a:close/>
              </a:path>
            </a:pathLst>
          </a:custGeom>
          <a:solidFill>
            <a:srgbClr val="65484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Freeform 31">
            <a:extLst>
              <a:ext uri="{FF2B5EF4-FFF2-40B4-BE49-F238E27FC236}">
                <a16:creationId xmlns:a16="http://schemas.microsoft.com/office/drawing/2014/main" id="{6E85F52B-179D-FBA7-63A2-F3D044B0F95D}"/>
              </a:ext>
            </a:extLst>
          </p:cNvPr>
          <p:cNvSpPr>
            <a:spLocks/>
          </p:cNvSpPr>
          <p:nvPr/>
        </p:nvSpPr>
        <p:spPr bwMode="auto">
          <a:xfrm>
            <a:off x="9782185" y="3654878"/>
            <a:ext cx="367985" cy="599745"/>
          </a:xfrm>
          <a:custGeom>
            <a:avLst/>
            <a:gdLst>
              <a:gd name="T0" fmla="*/ 372 w 425"/>
              <a:gd name="T1" fmla="*/ 21 h 630"/>
              <a:gd name="T2" fmla="*/ 317 w 425"/>
              <a:gd name="T3" fmla="*/ 0 h 630"/>
              <a:gd name="T4" fmla="*/ 314 w 425"/>
              <a:gd name="T5" fmla="*/ 43 h 630"/>
              <a:gd name="T6" fmla="*/ 233 w 425"/>
              <a:gd name="T7" fmla="*/ 96 h 630"/>
              <a:gd name="T8" fmla="*/ 242 w 425"/>
              <a:gd name="T9" fmla="*/ 204 h 630"/>
              <a:gd name="T10" fmla="*/ 213 w 425"/>
              <a:gd name="T11" fmla="*/ 225 h 630"/>
              <a:gd name="T12" fmla="*/ 231 w 425"/>
              <a:gd name="T13" fmla="*/ 297 h 630"/>
              <a:gd name="T14" fmla="*/ 197 w 425"/>
              <a:gd name="T15" fmla="*/ 312 h 630"/>
              <a:gd name="T16" fmla="*/ 152 w 425"/>
              <a:gd name="T17" fmla="*/ 294 h 630"/>
              <a:gd name="T18" fmla="*/ 33 w 425"/>
              <a:gd name="T19" fmla="*/ 379 h 630"/>
              <a:gd name="T20" fmla="*/ 0 w 425"/>
              <a:gd name="T21" fmla="*/ 462 h 630"/>
              <a:gd name="T22" fmla="*/ 2 w 425"/>
              <a:gd name="T23" fmla="*/ 516 h 630"/>
              <a:gd name="T24" fmla="*/ 39 w 425"/>
              <a:gd name="T25" fmla="*/ 600 h 630"/>
              <a:gd name="T26" fmla="*/ 81 w 425"/>
              <a:gd name="T27" fmla="*/ 630 h 630"/>
              <a:gd name="T28" fmla="*/ 123 w 425"/>
              <a:gd name="T29" fmla="*/ 595 h 630"/>
              <a:gd name="T30" fmla="*/ 153 w 425"/>
              <a:gd name="T31" fmla="*/ 600 h 630"/>
              <a:gd name="T32" fmla="*/ 189 w 425"/>
              <a:gd name="T33" fmla="*/ 544 h 630"/>
              <a:gd name="T34" fmla="*/ 168 w 425"/>
              <a:gd name="T35" fmla="*/ 520 h 630"/>
              <a:gd name="T36" fmla="*/ 200 w 425"/>
              <a:gd name="T37" fmla="*/ 495 h 630"/>
              <a:gd name="T38" fmla="*/ 261 w 425"/>
              <a:gd name="T39" fmla="*/ 522 h 630"/>
              <a:gd name="T40" fmla="*/ 293 w 425"/>
              <a:gd name="T41" fmla="*/ 498 h 630"/>
              <a:gd name="T42" fmla="*/ 315 w 425"/>
              <a:gd name="T43" fmla="*/ 507 h 630"/>
              <a:gd name="T44" fmla="*/ 357 w 425"/>
              <a:gd name="T45" fmla="*/ 459 h 630"/>
              <a:gd name="T46" fmla="*/ 411 w 425"/>
              <a:gd name="T47" fmla="*/ 405 h 630"/>
              <a:gd name="T48" fmla="*/ 404 w 425"/>
              <a:gd name="T49" fmla="*/ 376 h 630"/>
              <a:gd name="T50" fmla="*/ 422 w 425"/>
              <a:gd name="T51" fmla="*/ 352 h 630"/>
              <a:gd name="T52" fmla="*/ 425 w 425"/>
              <a:gd name="T53" fmla="*/ 318 h 630"/>
              <a:gd name="T54" fmla="*/ 390 w 425"/>
              <a:gd name="T55" fmla="*/ 291 h 630"/>
              <a:gd name="T56" fmla="*/ 390 w 425"/>
              <a:gd name="T57" fmla="*/ 133 h 630"/>
              <a:gd name="T58" fmla="*/ 359 w 425"/>
              <a:gd name="T59" fmla="*/ 66 h 630"/>
              <a:gd name="T60" fmla="*/ 372 w 425"/>
              <a:gd name="T61" fmla="*/ 2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25" h="630">
                <a:moveTo>
                  <a:pt x="372" y="21"/>
                </a:moveTo>
                <a:lnTo>
                  <a:pt x="317" y="0"/>
                </a:lnTo>
                <a:lnTo>
                  <a:pt x="314" y="43"/>
                </a:lnTo>
                <a:lnTo>
                  <a:pt x="233" y="96"/>
                </a:lnTo>
                <a:lnTo>
                  <a:pt x="242" y="204"/>
                </a:lnTo>
                <a:lnTo>
                  <a:pt x="213" y="225"/>
                </a:lnTo>
                <a:lnTo>
                  <a:pt x="231" y="297"/>
                </a:lnTo>
                <a:lnTo>
                  <a:pt x="197" y="312"/>
                </a:lnTo>
                <a:lnTo>
                  <a:pt x="152" y="294"/>
                </a:lnTo>
                <a:lnTo>
                  <a:pt x="33" y="379"/>
                </a:lnTo>
                <a:lnTo>
                  <a:pt x="0" y="462"/>
                </a:lnTo>
                <a:lnTo>
                  <a:pt x="2" y="516"/>
                </a:lnTo>
                <a:lnTo>
                  <a:pt x="39" y="600"/>
                </a:lnTo>
                <a:lnTo>
                  <a:pt x="81" y="630"/>
                </a:lnTo>
                <a:lnTo>
                  <a:pt x="123" y="595"/>
                </a:lnTo>
                <a:lnTo>
                  <a:pt x="153" y="600"/>
                </a:lnTo>
                <a:lnTo>
                  <a:pt x="189" y="544"/>
                </a:lnTo>
                <a:lnTo>
                  <a:pt x="168" y="520"/>
                </a:lnTo>
                <a:lnTo>
                  <a:pt x="200" y="495"/>
                </a:lnTo>
                <a:lnTo>
                  <a:pt x="261" y="522"/>
                </a:lnTo>
                <a:lnTo>
                  <a:pt x="293" y="498"/>
                </a:lnTo>
                <a:lnTo>
                  <a:pt x="315" y="507"/>
                </a:lnTo>
                <a:lnTo>
                  <a:pt x="357" y="459"/>
                </a:lnTo>
                <a:lnTo>
                  <a:pt x="411" y="405"/>
                </a:lnTo>
                <a:lnTo>
                  <a:pt x="404" y="376"/>
                </a:lnTo>
                <a:lnTo>
                  <a:pt x="422" y="352"/>
                </a:lnTo>
                <a:lnTo>
                  <a:pt x="425" y="318"/>
                </a:lnTo>
                <a:lnTo>
                  <a:pt x="390" y="291"/>
                </a:lnTo>
                <a:lnTo>
                  <a:pt x="390" y="133"/>
                </a:lnTo>
                <a:lnTo>
                  <a:pt x="359" y="66"/>
                </a:lnTo>
                <a:lnTo>
                  <a:pt x="372" y="21"/>
                </a:lnTo>
                <a:close/>
              </a:path>
            </a:pathLst>
          </a:custGeom>
          <a:solidFill>
            <a:srgbClr val="65484D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Freeform 32">
            <a:extLst>
              <a:ext uri="{FF2B5EF4-FFF2-40B4-BE49-F238E27FC236}">
                <a16:creationId xmlns:a16="http://schemas.microsoft.com/office/drawing/2014/main" id="{E52C81CD-44D9-6C73-9E4C-69866E1F852E}"/>
              </a:ext>
            </a:extLst>
          </p:cNvPr>
          <p:cNvSpPr>
            <a:spLocks/>
          </p:cNvSpPr>
          <p:nvPr/>
        </p:nvSpPr>
        <p:spPr bwMode="auto">
          <a:xfrm>
            <a:off x="10089300" y="3654878"/>
            <a:ext cx="265614" cy="388071"/>
          </a:xfrm>
          <a:custGeom>
            <a:avLst/>
            <a:gdLst>
              <a:gd name="T0" fmla="*/ 14 w 309"/>
              <a:gd name="T1" fmla="*/ 23 h 408"/>
              <a:gd name="T2" fmla="*/ 63 w 309"/>
              <a:gd name="T3" fmla="*/ 0 h 408"/>
              <a:gd name="T4" fmla="*/ 96 w 309"/>
              <a:gd name="T5" fmla="*/ 6 h 408"/>
              <a:gd name="T6" fmla="*/ 167 w 309"/>
              <a:gd name="T7" fmla="*/ 45 h 408"/>
              <a:gd name="T8" fmla="*/ 210 w 309"/>
              <a:gd name="T9" fmla="*/ 83 h 408"/>
              <a:gd name="T10" fmla="*/ 261 w 309"/>
              <a:gd name="T11" fmla="*/ 135 h 408"/>
              <a:gd name="T12" fmla="*/ 309 w 309"/>
              <a:gd name="T13" fmla="*/ 180 h 408"/>
              <a:gd name="T14" fmla="*/ 273 w 309"/>
              <a:gd name="T15" fmla="*/ 192 h 408"/>
              <a:gd name="T16" fmla="*/ 204 w 309"/>
              <a:gd name="T17" fmla="*/ 290 h 408"/>
              <a:gd name="T18" fmla="*/ 198 w 309"/>
              <a:gd name="T19" fmla="*/ 341 h 408"/>
              <a:gd name="T20" fmla="*/ 197 w 309"/>
              <a:gd name="T21" fmla="*/ 387 h 408"/>
              <a:gd name="T22" fmla="*/ 177 w 309"/>
              <a:gd name="T23" fmla="*/ 408 h 408"/>
              <a:gd name="T24" fmla="*/ 122 w 309"/>
              <a:gd name="T25" fmla="*/ 357 h 408"/>
              <a:gd name="T26" fmla="*/ 65 w 309"/>
              <a:gd name="T27" fmla="*/ 356 h 408"/>
              <a:gd name="T28" fmla="*/ 69 w 309"/>
              <a:gd name="T29" fmla="*/ 318 h 408"/>
              <a:gd name="T30" fmla="*/ 32 w 309"/>
              <a:gd name="T31" fmla="*/ 293 h 408"/>
              <a:gd name="T32" fmla="*/ 33 w 309"/>
              <a:gd name="T33" fmla="*/ 134 h 408"/>
              <a:gd name="T34" fmla="*/ 0 w 309"/>
              <a:gd name="T35" fmla="*/ 63 h 408"/>
              <a:gd name="T36" fmla="*/ 14 w 309"/>
              <a:gd name="T37" fmla="*/ 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9" h="408">
                <a:moveTo>
                  <a:pt x="14" y="23"/>
                </a:moveTo>
                <a:lnTo>
                  <a:pt x="63" y="0"/>
                </a:lnTo>
                <a:lnTo>
                  <a:pt x="96" y="6"/>
                </a:lnTo>
                <a:lnTo>
                  <a:pt x="167" y="45"/>
                </a:lnTo>
                <a:lnTo>
                  <a:pt x="210" y="83"/>
                </a:lnTo>
                <a:lnTo>
                  <a:pt x="261" y="135"/>
                </a:lnTo>
                <a:lnTo>
                  <a:pt x="309" y="180"/>
                </a:lnTo>
                <a:lnTo>
                  <a:pt x="273" y="192"/>
                </a:lnTo>
                <a:lnTo>
                  <a:pt x="204" y="290"/>
                </a:lnTo>
                <a:lnTo>
                  <a:pt x="198" y="341"/>
                </a:lnTo>
                <a:lnTo>
                  <a:pt x="197" y="387"/>
                </a:lnTo>
                <a:lnTo>
                  <a:pt x="177" y="408"/>
                </a:lnTo>
                <a:lnTo>
                  <a:pt x="122" y="357"/>
                </a:lnTo>
                <a:lnTo>
                  <a:pt x="65" y="356"/>
                </a:lnTo>
                <a:lnTo>
                  <a:pt x="69" y="318"/>
                </a:lnTo>
                <a:lnTo>
                  <a:pt x="32" y="293"/>
                </a:lnTo>
                <a:lnTo>
                  <a:pt x="33" y="134"/>
                </a:lnTo>
                <a:lnTo>
                  <a:pt x="0" y="63"/>
                </a:lnTo>
                <a:lnTo>
                  <a:pt x="14" y="23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 dirty="0">
              <a:latin typeface="Arial" pitchFamily="34" charset="0"/>
              <a:cs typeface="+mn-cs"/>
            </a:endParaRPr>
          </a:p>
        </p:txBody>
      </p:sp>
      <p:sp>
        <p:nvSpPr>
          <p:cNvPr id="91" name="Freeform 33">
            <a:extLst>
              <a:ext uri="{FF2B5EF4-FFF2-40B4-BE49-F238E27FC236}">
                <a16:creationId xmlns:a16="http://schemas.microsoft.com/office/drawing/2014/main" id="{EE16A3A8-9B46-5027-BD82-9158D436AFB6}"/>
              </a:ext>
            </a:extLst>
          </p:cNvPr>
          <p:cNvSpPr>
            <a:spLocks/>
          </p:cNvSpPr>
          <p:nvPr/>
        </p:nvSpPr>
        <p:spPr bwMode="auto">
          <a:xfrm>
            <a:off x="8943839" y="3257186"/>
            <a:ext cx="830044" cy="891601"/>
          </a:xfrm>
          <a:custGeom>
            <a:avLst/>
            <a:gdLst>
              <a:gd name="T0" fmla="*/ 49 w 928"/>
              <a:gd name="T1" fmla="*/ 67 h 893"/>
              <a:gd name="T2" fmla="*/ 8 w 928"/>
              <a:gd name="T3" fmla="*/ 104 h 893"/>
              <a:gd name="T4" fmla="*/ 0 w 928"/>
              <a:gd name="T5" fmla="*/ 169 h 893"/>
              <a:gd name="T6" fmla="*/ 13 w 928"/>
              <a:gd name="T7" fmla="*/ 250 h 893"/>
              <a:gd name="T8" fmla="*/ 65 w 928"/>
              <a:gd name="T9" fmla="*/ 271 h 893"/>
              <a:gd name="T10" fmla="*/ 78 w 928"/>
              <a:gd name="T11" fmla="*/ 299 h 893"/>
              <a:gd name="T12" fmla="*/ 129 w 928"/>
              <a:gd name="T13" fmla="*/ 308 h 893"/>
              <a:gd name="T14" fmla="*/ 192 w 928"/>
              <a:gd name="T15" fmla="*/ 366 h 893"/>
              <a:gd name="T16" fmla="*/ 111 w 928"/>
              <a:gd name="T17" fmla="*/ 525 h 893"/>
              <a:gd name="T18" fmla="*/ 65 w 928"/>
              <a:gd name="T19" fmla="*/ 638 h 893"/>
              <a:gd name="T20" fmla="*/ 28 w 928"/>
              <a:gd name="T21" fmla="*/ 676 h 893"/>
              <a:gd name="T22" fmla="*/ 55 w 928"/>
              <a:gd name="T23" fmla="*/ 721 h 893"/>
              <a:gd name="T24" fmla="*/ 97 w 928"/>
              <a:gd name="T25" fmla="*/ 775 h 893"/>
              <a:gd name="T26" fmla="*/ 86 w 928"/>
              <a:gd name="T27" fmla="*/ 818 h 893"/>
              <a:gd name="T28" fmla="*/ 126 w 928"/>
              <a:gd name="T29" fmla="*/ 844 h 893"/>
              <a:gd name="T30" fmla="*/ 152 w 928"/>
              <a:gd name="T31" fmla="*/ 874 h 893"/>
              <a:gd name="T32" fmla="*/ 189 w 928"/>
              <a:gd name="T33" fmla="*/ 851 h 893"/>
              <a:gd name="T34" fmla="*/ 629 w 928"/>
              <a:gd name="T35" fmla="*/ 893 h 893"/>
              <a:gd name="T36" fmla="*/ 714 w 928"/>
              <a:gd name="T37" fmla="*/ 768 h 893"/>
              <a:gd name="T38" fmla="*/ 700 w 928"/>
              <a:gd name="T39" fmla="*/ 733 h 893"/>
              <a:gd name="T40" fmla="*/ 706 w 928"/>
              <a:gd name="T41" fmla="*/ 699 h 893"/>
              <a:gd name="T42" fmla="*/ 761 w 928"/>
              <a:gd name="T43" fmla="*/ 646 h 893"/>
              <a:gd name="T44" fmla="*/ 781 w 928"/>
              <a:gd name="T45" fmla="*/ 604 h 893"/>
              <a:gd name="T46" fmla="*/ 753 w 928"/>
              <a:gd name="T47" fmla="*/ 569 h 893"/>
              <a:gd name="T48" fmla="*/ 795 w 928"/>
              <a:gd name="T49" fmla="*/ 506 h 893"/>
              <a:gd name="T50" fmla="*/ 885 w 928"/>
              <a:gd name="T51" fmla="*/ 417 h 893"/>
              <a:gd name="T52" fmla="*/ 882 w 928"/>
              <a:gd name="T53" fmla="*/ 377 h 893"/>
              <a:gd name="T54" fmla="*/ 927 w 928"/>
              <a:gd name="T55" fmla="*/ 330 h 893"/>
              <a:gd name="T56" fmla="*/ 928 w 928"/>
              <a:gd name="T57" fmla="*/ 268 h 893"/>
              <a:gd name="T58" fmla="*/ 847 w 928"/>
              <a:gd name="T59" fmla="*/ 236 h 893"/>
              <a:gd name="T60" fmla="*/ 781 w 928"/>
              <a:gd name="T61" fmla="*/ 262 h 893"/>
              <a:gd name="T62" fmla="*/ 710 w 928"/>
              <a:gd name="T63" fmla="*/ 334 h 893"/>
              <a:gd name="T64" fmla="*/ 655 w 928"/>
              <a:gd name="T65" fmla="*/ 320 h 893"/>
              <a:gd name="T66" fmla="*/ 612 w 928"/>
              <a:gd name="T67" fmla="*/ 325 h 893"/>
              <a:gd name="T68" fmla="*/ 589 w 928"/>
              <a:gd name="T69" fmla="*/ 333 h 893"/>
              <a:gd name="T70" fmla="*/ 537 w 928"/>
              <a:gd name="T71" fmla="*/ 350 h 893"/>
              <a:gd name="T72" fmla="*/ 597 w 928"/>
              <a:gd name="T73" fmla="*/ 311 h 893"/>
              <a:gd name="T74" fmla="*/ 598 w 928"/>
              <a:gd name="T75" fmla="*/ 270 h 893"/>
              <a:gd name="T76" fmla="*/ 588 w 928"/>
              <a:gd name="T77" fmla="*/ 216 h 893"/>
              <a:gd name="T78" fmla="*/ 649 w 928"/>
              <a:gd name="T79" fmla="*/ 182 h 893"/>
              <a:gd name="T80" fmla="*/ 678 w 928"/>
              <a:gd name="T81" fmla="*/ 206 h 893"/>
              <a:gd name="T82" fmla="*/ 730 w 928"/>
              <a:gd name="T83" fmla="*/ 185 h 893"/>
              <a:gd name="T84" fmla="*/ 757 w 928"/>
              <a:gd name="T85" fmla="*/ 219 h 893"/>
              <a:gd name="T86" fmla="*/ 756 w 928"/>
              <a:gd name="T87" fmla="*/ 258 h 893"/>
              <a:gd name="T88" fmla="*/ 712 w 928"/>
              <a:gd name="T89" fmla="*/ 305 h 893"/>
              <a:gd name="T90" fmla="*/ 670 w 928"/>
              <a:gd name="T91" fmla="*/ 296 h 893"/>
              <a:gd name="T92" fmla="*/ 621 w 928"/>
              <a:gd name="T93" fmla="*/ 302 h 893"/>
              <a:gd name="T94" fmla="*/ 577 w 928"/>
              <a:gd name="T95" fmla="*/ 274 h 893"/>
              <a:gd name="T96" fmla="*/ 499 w 928"/>
              <a:gd name="T97" fmla="*/ 277 h 893"/>
              <a:gd name="T98" fmla="*/ 433 w 928"/>
              <a:gd name="T99" fmla="*/ 179 h 893"/>
              <a:gd name="T100" fmla="*/ 393 w 928"/>
              <a:gd name="T101" fmla="*/ 90 h 893"/>
              <a:gd name="T102" fmla="*/ 319 w 928"/>
              <a:gd name="T103" fmla="*/ 49 h 893"/>
              <a:gd name="T104" fmla="*/ 292 w 928"/>
              <a:gd name="T105" fmla="*/ 0 h 893"/>
              <a:gd name="T106" fmla="*/ 223 w 928"/>
              <a:gd name="T107" fmla="*/ 4 h 893"/>
              <a:gd name="T108" fmla="*/ 217 w 928"/>
              <a:gd name="T109" fmla="*/ 37 h 893"/>
              <a:gd name="T110" fmla="*/ 170 w 928"/>
              <a:gd name="T111" fmla="*/ 56 h 893"/>
              <a:gd name="T112" fmla="*/ 140 w 928"/>
              <a:gd name="T113" fmla="*/ 40 h 893"/>
              <a:gd name="T114" fmla="*/ 101 w 928"/>
              <a:gd name="T115" fmla="*/ 58 h 893"/>
              <a:gd name="T116" fmla="*/ 49 w 928"/>
              <a:gd name="T117" fmla="*/ 67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893">
                <a:moveTo>
                  <a:pt x="49" y="67"/>
                </a:moveTo>
                <a:lnTo>
                  <a:pt x="8" y="104"/>
                </a:lnTo>
                <a:lnTo>
                  <a:pt x="0" y="169"/>
                </a:lnTo>
                <a:lnTo>
                  <a:pt x="13" y="250"/>
                </a:lnTo>
                <a:lnTo>
                  <a:pt x="65" y="271"/>
                </a:lnTo>
                <a:lnTo>
                  <a:pt x="78" y="299"/>
                </a:lnTo>
                <a:lnTo>
                  <a:pt x="129" y="308"/>
                </a:lnTo>
                <a:lnTo>
                  <a:pt x="192" y="366"/>
                </a:lnTo>
                <a:lnTo>
                  <a:pt x="111" y="525"/>
                </a:lnTo>
                <a:lnTo>
                  <a:pt x="65" y="638"/>
                </a:lnTo>
                <a:lnTo>
                  <a:pt x="28" y="676"/>
                </a:lnTo>
                <a:lnTo>
                  <a:pt x="55" y="721"/>
                </a:lnTo>
                <a:lnTo>
                  <a:pt x="97" y="775"/>
                </a:lnTo>
                <a:lnTo>
                  <a:pt x="86" y="818"/>
                </a:lnTo>
                <a:lnTo>
                  <a:pt x="126" y="844"/>
                </a:lnTo>
                <a:lnTo>
                  <a:pt x="152" y="874"/>
                </a:lnTo>
                <a:lnTo>
                  <a:pt x="189" y="851"/>
                </a:lnTo>
                <a:lnTo>
                  <a:pt x="629" y="893"/>
                </a:lnTo>
                <a:lnTo>
                  <a:pt x="714" y="768"/>
                </a:lnTo>
                <a:lnTo>
                  <a:pt x="700" y="733"/>
                </a:lnTo>
                <a:lnTo>
                  <a:pt x="706" y="699"/>
                </a:lnTo>
                <a:lnTo>
                  <a:pt x="761" y="646"/>
                </a:lnTo>
                <a:lnTo>
                  <a:pt x="781" y="604"/>
                </a:lnTo>
                <a:lnTo>
                  <a:pt x="753" y="569"/>
                </a:lnTo>
                <a:lnTo>
                  <a:pt x="795" y="506"/>
                </a:lnTo>
                <a:lnTo>
                  <a:pt x="885" y="417"/>
                </a:lnTo>
                <a:lnTo>
                  <a:pt x="882" y="377"/>
                </a:lnTo>
                <a:lnTo>
                  <a:pt x="927" y="330"/>
                </a:lnTo>
                <a:lnTo>
                  <a:pt x="928" y="268"/>
                </a:lnTo>
                <a:lnTo>
                  <a:pt x="847" y="236"/>
                </a:lnTo>
                <a:lnTo>
                  <a:pt x="781" y="262"/>
                </a:lnTo>
                <a:lnTo>
                  <a:pt x="710" y="334"/>
                </a:lnTo>
                <a:lnTo>
                  <a:pt x="655" y="320"/>
                </a:lnTo>
                <a:lnTo>
                  <a:pt x="612" y="325"/>
                </a:lnTo>
                <a:lnTo>
                  <a:pt x="589" y="333"/>
                </a:lnTo>
                <a:lnTo>
                  <a:pt x="537" y="350"/>
                </a:lnTo>
                <a:lnTo>
                  <a:pt x="597" y="311"/>
                </a:lnTo>
                <a:lnTo>
                  <a:pt x="598" y="270"/>
                </a:lnTo>
                <a:lnTo>
                  <a:pt x="588" y="216"/>
                </a:lnTo>
                <a:lnTo>
                  <a:pt x="649" y="182"/>
                </a:lnTo>
                <a:lnTo>
                  <a:pt x="678" y="206"/>
                </a:lnTo>
                <a:lnTo>
                  <a:pt x="730" y="185"/>
                </a:lnTo>
                <a:lnTo>
                  <a:pt x="757" y="219"/>
                </a:lnTo>
                <a:lnTo>
                  <a:pt x="756" y="258"/>
                </a:lnTo>
                <a:lnTo>
                  <a:pt x="712" y="305"/>
                </a:lnTo>
                <a:lnTo>
                  <a:pt x="670" y="296"/>
                </a:lnTo>
                <a:lnTo>
                  <a:pt x="621" y="302"/>
                </a:lnTo>
                <a:lnTo>
                  <a:pt x="577" y="274"/>
                </a:lnTo>
                <a:lnTo>
                  <a:pt x="499" y="277"/>
                </a:lnTo>
                <a:lnTo>
                  <a:pt x="433" y="179"/>
                </a:lnTo>
                <a:lnTo>
                  <a:pt x="393" y="90"/>
                </a:lnTo>
                <a:lnTo>
                  <a:pt x="319" y="49"/>
                </a:lnTo>
                <a:lnTo>
                  <a:pt x="292" y="0"/>
                </a:lnTo>
                <a:lnTo>
                  <a:pt x="223" y="4"/>
                </a:lnTo>
                <a:lnTo>
                  <a:pt x="217" y="37"/>
                </a:lnTo>
                <a:lnTo>
                  <a:pt x="170" y="56"/>
                </a:lnTo>
                <a:lnTo>
                  <a:pt x="140" y="40"/>
                </a:lnTo>
                <a:lnTo>
                  <a:pt x="101" y="58"/>
                </a:lnTo>
                <a:lnTo>
                  <a:pt x="49" y="67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Freeform 37">
            <a:extLst>
              <a:ext uri="{FF2B5EF4-FFF2-40B4-BE49-F238E27FC236}">
                <a16:creationId xmlns:a16="http://schemas.microsoft.com/office/drawing/2014/main" id="{479912C6-F753-9B67-084F-0F696D5DA97C}"/>
              </a:ext>
            </a:extLst>
          </p:cNvPr>
          <p:cNvSpPr>
            <a:spLocks/>
          </p:cNvSpPr>
          <p:nvPr/>
        </p:nvSpPr>
        <p:spPr bwMode="auto">
          <a:xfrm>
            <a:off x="9203921" y="3128898"/>
            <a:ext cx="315416" cy="407313"/>
          </a:xfrm>
          <a:custGeom>
            <a:avLst/>
            <a:gdLst>
              <a:gd name="T0" fmla="*/ 184 w 367"/>
              <a:gd name="T1" fmla="*/ 132 h 424"/>
              <a:gd name="T2" fmla="*/ 84 w 367"/>
              <a:gd name="T3" fmla="*/ 163 h 424"/>
              <a:gd name="T4" fmla="*/ 0 w 367"/>
              <a:gd name="T5" fmla="*/ 136 h 424"/>
              <a:gd name="T6" fmla="*/ 24 w 367"/>
              <a:gd name="T7" fmla="*/ 184 h 424"/>
              <a:gd name="T8" fmla="*/ 105 w 367"/>
              <a:gd name="T9" fmla="*/ 226 h 424"/>
              <a:gd name="T10" fmla="*/ 147 w 367"/>
              <a:gd name="T11" fmla="*/ 322 h 424"/>
              <a:gd name="T12" fmla="*/ 217 w 367"/>
              <a:gd name="T13" fmla="*/ 424 h 424"/>
              <a:gd name="T14" fmla="*/ 238 w 367"/>
              <a:gd name="T15" fmla="*/ 421 h 424"/>
              <a:gd name="T16" fmla="*/ 268 w 367"/>
              <a:gd name="T17" fmla="*/ 351 h 424"/>
              <a:gd name="T18" fmla="*/ 334 w 367"/>
              <a:gd name="T19" fmla="*/ 298 h 424"/>
              <a:gd name="T20" fmla="*/ 367 w 367"/>
              <a:gd name="T21" fmla="*/ 210 h 424"/>
              <a:gd name="T22" fmla="*/ 328 w 367"/>
              <a:gd name="T23" fmla="*/ 163 h 424"/>
              <a:gd name="T24" fmla="*/ 286 w 367"/>
              <a:gd name="T25" fmla="*/ 81 h 424"/>
              <a:gd name="T26" fmla="*/ 280 w 367"/>
              <a:gd name="T27" fmla="*/ 0 h 424"/>
              <a:gd name="T28" fmla="*/ 217 w 367"/>
              <a:gd name="T29" fmla="*/ 39 h 424"/>
              <a:gd name="T30" fmla="*/ 184 w 367"/>
              <a:gd name="T31" fmla="*/ 13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7" h="424">
                <a:moveTo>
                  <a:pt x="184" y="132"/>
                </a:moveTo>
                <a:lnTo>
                  <a:pt x="84" y="163"/>
                </a:lnTo>
                <a:lnTo>
                  <a:pt x="0" y="136"/>
                </a:lnTo>
                <a:lnTo>
                  <a:pt x="24" y="184"/>
                </a:lnTo>
                <a:lnTo>
                  <a:pt x="105" y="226"/>
                </a:lnTo>
                <a:lnTo>
                  <a:pt x="147" y="322"/>
                </a:lnTo>
                <a:lnTo>
                  <a:pt x="217" y="424"/>
                </a:lnTo>
                <a:lnTo>
                  <a:pt x="238" y="421"/>
                </a:lnTo>
                <a:lnTo>
                  <a:pt x="268" y="351"/>
                </a:lnTo>
                <a:lnTo>
                  <a:pt x="334" y="298"/>
                </a:lnTo>
                <a:lnTo>
                  <a:pt x="367" y="210"/>
                </a:lnTo>
                <a:lnTo>
                  <a:pt x="328" y="163"/>
                </a:lnTo>
                <a:lnTo>
                  <a:pt x="286" y="81"/>
                </a:lnTo>
                <a:lnTo>
                  <a:pt x="280" y="0"/>
                </a:lnTo>
                <a:lnTo>
                  <a:pt x="217" y="39"/>
                </a:lnTo>
                <a:lnTo>
                  <a:pt x="184" y="132"/>
                </a:lnTo>
                <a:close/>
              </a:path>
            </a:pathLst>
          </a:custGeom>
          <a:solidFill>
            <a:srgbClr val="EE902C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Freeform 44">
            <a:extLst>
              <a:ext uri="{FF2B5EF4-FFF2-40B4-BE49-F238E27FC236}">
                <a16:creationId xmlns:a16="http://schemas.microsoft.com/office/drawing/2014/main" id="{E0EB7F39-7DD5-B487-40D2-7CF632D4F8E0}"/>
              </a:ext>
            </a:extLst>
          </p:cNvPr>
          <p:cNvSpPr>
            <a:spLocks/>
          </p:cNvSpPr>
          <p:nvPr/>
        </p:nvSpPr>
        <p:spPr bwMode="auto">
          <a:xfrm>
            <a:off x="8407080" y="4386118"/>
            <a:ext cx="2767" cy="6415"/>
          </a:xfrm>
          <a:custGeom>
            <a:avLst/>
            <a:gdLst>
              <a:gd name="T0" fmla="*/ 0 w 3"/>
              <a:gd name="T1" fmla="*/ 0 h 4"/>
              <a:gd name="T2" fmla="*/ 3 w 3"/>
              <a:gd name="T3" fmla="*/ 4 h 4"/>
              <a:gd name="T4" fmla="*/ 0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1" y="1"/>
                  <a:pt x="3" y="4"/>
                  <a:pt x="3" y="4"/>
                </a:cubicBezTo>
                <a:cubicBezTo>
                  <a:pt x="3" y="4"/>
                  <a:pt x="1" y="1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4C82FF1E-D410-E7ED-769D-B450D9FBF277}"/>
              </a:ext>
            </a:extLst>
          </p:cNvPr>
          <p:cNvSpPr/>
          <p:nvPr/>
        </p:nvSpPr>
        <p:spPr>
          <a:xfrm>
            <a:off x="7724495" y="3454264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F38F3257-BDE3-821A-C2F9-47A2F00309AC}"/>
              </a:ext>
            </a:extLst>
          </p:cNvPr>
          <p:cNvSpPr/>
          <p:nvPr/>
        </p:nvSpPr>
        <p:spPr>
          <a:xfrm>
            <a:off x="9982038" y="3607479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3D26DDEF-AEE9-4089-9E36-F703644F0C0F}"/>
              </a:ext>
            </a:extLst>
          </p:cNvPr>
          <p:cNvSpPr/>
          <p:nvPr/>
        </p:nvSpPr>
        <p:spPr>
          <a:xfrm>
            <a:off x="8594485" y="4412231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10343CAC-EF25-E03A-BC9C-18C1C431CC19}"/>
              </a:ext>
            </a:extLst>
          </p:cNvPr>
          <p:cNvSpPr/>
          <p:nvPr/>
        </p:nvSpPr>
        <p:spPr>
          <a:xfrm>
            <a:off x="9745555" y="4785596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6F89FDA4-02FD-0B17-3B2E-A76DE1E500F0}"/>
              </a:ext>
            </a:extLst>
          </p:cNvPr>
          <p:cNvSpPr/>
          <p:nvPr/>
        </p:nvSpPr>
        <p:spPr>
          <a:xfrm>
            <a:off x="8594485" y="5353759"/>
            <a:ext cx="733206" cy="72199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7BA7DE67-3715-EBB2-03D0-DC516FF8D4C1}"/>
              </a:ext>
            </a:extLst>
          </p:cNvPr>
          <p:cNvSpPr txBox="1"/>
          <p:nvPr/>
        </p:nvSpPr>
        <p:spPr>
          <a:xfrm>
            <a:off x="7879286" y="36437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4%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7651F6B7-E72C-10B8-D072-AC5230C22257}"/>
              </a:ext>
            </a:extLst>
          </p:cNvPr>
          <p:cNvSpPr txBox="1"/>
          <p:nvPr/>
        </p:nvSpPr>
        <p:spPr>
          <a:xfrm>
            <a:off x="10074597" y="379480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14%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87E1C0CE-3446-8EB4-5C06-924EBE55ACBB}"/>
              </a:ext>
            </a:extLst>
          </p:cNvPr>
          <p:cNvSpPr txBox="1"/>
          <p:nvPr/>
        </p:nvSpPr>
        <p:spPr>
          <a:xfrm>
            <a:off x="8739182" y="46002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7%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230A74F4-5449-79A4-7628-AC9B23E37232}"/>
              </a:ext>
            </a:extLst>
          </p:cNvPr>
          <p:cNvSpPr txBox="1"/>
          <p:nvPr/>
        </p:nvSpPr>
        <p:spPr>
          <a:xfrm>
            <a:off x="9839381" y="498539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61%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077EA206-F8AF-38F5-CB00-C1B44A8A307F}"/>
              </a:ext>
            </a:extLst>
          </p:cNvPr>
          <p:cNvSpPr txBox="1"/>
          <p:nvPr/>
        </p:nvSpPr>
        <p:spPr>
          <a:xfrm>
            <a:off x="8707946" y="5540371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79930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58820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Perfil dos possuidores de planos de saúde - ponderação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789364"/>
            <a:ext cx="82178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O tipo de plano de saúde foi </a:t>
            </a:r>
            <a:r>
              <a:rPr lang="pt-BR" sz="1500" b="1" dirty="0">
                <a:latin typeface="Raleway" panose="020B0003030101060003" pitchFamily="34" charset="0"/>
              </a:rPr>
              <a:t>ponderado,</a:t>
            </a:r>
            <a:r>
              <a:rPr lang="pt-BR" sz="1500" dirty="0">
                <a:latin typeface="Raleway" panose="020B0003030101060003" pitchFamily="34" charset="0"/>
              </a:rPr>
              <a:t> de acordo com os dados da ANS. 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1416361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3DEC65-0BF6-3BA8-2102-9BBAD14F0270}"/>
              </a:ext>
            </a:extLst>
          </p:cNvPr>
          <p:cNvSpPr txBox="1"/>
          <p:nvPr/>
        </p:nvSpPr>
        <p:spPr>
          <a:xfrm>
            <a:off x="185468" y="6421090"/>
            <a:ext cx="7908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Possuidores de plano de saúde: 310 entrevistas       Fonte: Qual dessas é a sua modalidade de plano de saúde?</a:t>
            </a:r>
          </a:p>
        </p:txBody>
      </p:sp>
      <p:graphicFrame>
        <p:nvGraphicFramePr>
          <p:cNvPr id="107" name="Gráfico 106">
            <a:extLst>
              <a:ext uri="{FF2B5EF4-FFF2-40B4-BE49-F238E27FC236}">
                <a16:creationId xmlns:a16="http://schemas.microsoft.com/office/drawing/2014/main" id="{22A84A24-518C-0253-B293-D6B1569A4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828959"/>
              </p:ext>
            </p:extLst>
          </p:nvPr>
        </p:nvGraphicFramePr>
        <p:xfrm>
          <a:off x="3437795" y="2563690"/>
          <a:ext cx="5316410" cy="34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55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CF8E14DF-6352-DF5E-8E84-CEA9ACE09F4A}"/>
              </a:ext>
            </a:extLst>
          </p:cNvPr>
          <p:cNvSpPr txBox="1"/>
          <p:nvPr/>
        </p:nvSpPr>
        <p:spPr>
          <a:xfrm>
            <a:off x="654534" y="436910"/>
            <a:ext cx="76384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pt-BR" sz="3000" dirty="0">
                <a:latin typeface="Raleway Light" panose="020B0403030101060003" pitchFamily="34" charset="0"/>
              </a:rPr>
              <a:t>Perfil dos possuidores de planos de saúde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6CD724-85E6-1939-2D34-48A879F6D1C4}"/>
              </a:ext>
            </a:extLst>
          </p:cNvPr>
          <p:cNvSpPr txBox="1"/>
          <p:nvPr/>
        </p:nvSpPr>
        <p:spPr>
          <a:xfrm>
            <a:off x="690745" y="1363911"/>
            <a:ext cx="7243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>
                <a:latin typeface="Raleway" panose="020B0003030101060003" pitchFamily="34" charset="0"/>
              </a:rPr>
              <a:t>Destaque entre os </a:t>
            </a:r>
            <a:r>
              <a:rPr lang="pt-BR" sz="1500" b="1" dirty="0">
                <a:latin typeface="Raleway" panose="020B0003030101060003" pitchFamily="34" charset="0"/>
              </a:rPr>
              <a:t>possuidores de plano de saúde</a:t>
            </a:r>
            <a:r>
              <a:rPr lang="pt-BR" sz="1500" dirty="0">
                <a:latin typeface="Raleway" panose="020B0003030101060003" pitchFamily="34" charset="0"/>
              </a:rPr>
              <a:t>, para</a:t>
            </a:r>
            <a:r>
              <a:rPr lang="pt-BR" sz="1500" b="1" dirty="0">
                <a:latin typeface="Raleway" panose="020B0003030101060003" pitchFamily="34" charset="0"/>
              </a:rPr>
              <a:t> </a:t>
            </a:r>
            <a:r>
              <a:rPr lang="pt-BR" sz="1500" dirty="0">
                <a:latin typeface="Raleway" panose="020B0003030101060003" pitchFamily="34" charset="0"/>
              </a:rPr>
              <a:t>respondentes com </a:t>
            </a:r>
            <a:r>
              <a:rPr lang="pt-BR" sz="1500" b="1" dirty="0">
                <a:latin typeface="Raleway" panose="020B0003030101060003" pitchFamily="34" charset="0"/>
              </a:rPr>
              <a:t>maior poder aquisitivo </a:t>
            </a:r>
            <a:r>
              <a:rPr lang="pt-BR" sz="1500" dirty="0">
                <a:latin typeface="Raleway" panose="020B0003030101060003" pitchFamily="34" charset="0"/>
              </a:rPr>
              <a:t>e </a:t>
            </a:r>
            <a:r>
              <a:rPr lang="pt-BR" sz="1500" b="1" dirty="0">
                <a:latin typeface="Raleway" panose="020B0003030101060003" pitchFamily="34" charset="0"/>
              </a:rPr>
              <a:t>maior escolaridade</a:t>
            </a:r>
            <a:r>
              <a:rPr lang="pt-BR" sz="1500" dirty="0">
                <a:latin typeface="Raleway" panose="020B0003030101060003" pitchFamily="34" charset="0"/>
              </a:rPr>
              <a:t>.</a:t>
            </a:r>
            <a:endParaRPr lang="pt-BR" sz="1500" b="1" dirty="0">
              <a:latin typeface="Raleway" panose="020B00030301010600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19F86B-5EBA-E83E-16A6-207B2DC72272}"/>
              </a:ext>
            </a:extLst>
          </p:cNvPr>
          <p:cNvSpPr/>
          <p:nvPr/>
        </p:nvSpPr>
        <p:spPr>
          <a:xfrm>
            <a:off x="0" y="515983"/>
            <a:ext cx="115929" cy="382088"/>
          </a:xfrm>
          <a:prstGeom prst="rect">
            <a:avLst/>
          </a:prstGeom>
          <a:solidFill>
            <a:srgbClr val="EE9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0B89DC-E3F8-770B-92A1-3BEA2703ABD9}"/>
              </a:ext>
            </a:extLst>
          </p:cNvPr>
          <p:cNvSpPr txBox="1"/>
          <p:nvPr/>
        </p:nvSpPr>
        <p:spPr>
          <a:xfrm>
            <a:off x="690745" y="99090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anose="020B0003030101060003" pitchFamily="34" charset="0"/>
              </a:rPr>
              <a:t>Em (%)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CB94A09-A093-191F-E192-40561A3989FA}"/>
              </a:ext>
            </a:extLst>
          </p:cNvPr>
          <p:cNvSpPr txBox="1"/>
          <p:nvPr/>
        </p:nvSpPr>
        <p:spPr>
          <a:xfrm>
            <a:off x="185468" y="6421090"/>
            <a:ext cx="5735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Total da Amostra: 1012 / Possuidores de plano de saúde: 310 entrevistas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32C0B66-5325-8664-DA5B-EBED5B70B47E}"/>
              </a:ext>
            </a:extLst>
          </p:cNvPr>
          <p:cNvSpPr txBox="1"/>
          <p:nvPr/>
        </p:nvSpPr>
        <p:spPr>
          <a:xfrm>
            <a:off x="8708947" y="6421090"/>
            <a:ext cx="27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S.M. (salário mínimo) = R$ 1.212,00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7101114-3391-6030-9877-1687D6A385BE}"/>
              </a:ext>
            </a:extLst>
          </p:cNvPr>
          <p:cNvSpPr txBox="1"/>
          <p:nvPr/>
        </p:nvSpPr>
        <p:spPr>
          <a:xfrm>
            <a:off x="987236" y="291752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GÊNERO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F552FCF-04AA-A7CB-EDB0-31418A43B9B6}"/>
              </a:ext>
            </a:extLst>
          </p:cNvPr>
          <p:cNvSpPr txBox="1"/>
          <p:nvPr/>
        </p:nvSpPr>
        <p:spPr>
          <a:xfrm>
            <a:off x="5953043" y="291752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EE902C"/>
                </a:solidFill>
                <a:latin typeface="Raleway" panose="020B0003030101060003" pitchFamily="34" charset="0"/>
              </a:rPr>
              <a:t>IDADE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3DF420D2-4336-8FE0-9A25-9DA46A90B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601891"/>
              </p:ext>
            </p:extLst>
          </p:nvPr>
        </p:nvGraphicFramePr>
        <p:xfrm>
          <a:off x="304785" y="2357142"/>
          <a:ext cx="5076354" cy="365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260FB28E-16B1-A8A4-915C-6DEE581F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672707"/>
              </p:ext>
            </p:extLst>
          </p:nvPr>
        </p:nvGraphicFramePr>
        <p:xfrm>
          <a:off x="6096000" y="2357142"/>
          <a:ext cx="5646821" cy="365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Elipse 27">
            <a:extLst>
              <a:ext uri="{FF2B5EF4-FFF2-40B4-BE49-F238E27FC236}">
                <a16:creationId xmlns:a16="http://schemas.microsoft.com/office/drawing/2014/main" id="{1F1B3F0C-9590-8AB3-0633-F65CBACC5836}"/>
              </a:ext>
            </a:extLst>
          </p:cNvPr>
          <p:cNvSpPr/>
          <p:nvPr/>
        </p:nvSpPr>
        <p:spPr>
          <a:xfrm>
            <a:off x="4501788" y="3720697"/>
            <a:ext cx="396000" cy="3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8B441894-4505-304F-ED35-827D2D032275}"/>
              </a:ext>
            </a:extLst>
          </p:cNvPr>
          <p:cNvSpPr/>
          <p:nvPr/>
        </p:nvSpPr>
        <p:spPr>
          <a:xfrm>
            <a:off x="8451296" y="3377100"/>
            <a:ext cx="396000" cy="3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5058ACB-CCF8-A647-6F7C-19528CB04E31}"/>
              </a:ext>
            </a:extLst>
          </p:cNvPr>
          <p:cNvSpPr/>
          <p:nvPr/>
        </p:nvSpPr>
        <p:spPr>
          <a:xfrm>
            <a:off x="10883982" y="3808695"/>
            <a:ext cx="396000" cy="3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86107ADF-2D1F-5223-0581-5D6F097F9CF9}"/>
              </a:ext>
            </a:extLst>
          </p:cNvPr>
          <p:cNvSpPr/>
          <p:nvPr/>
        </p:nvSpPr>
        <p:spPr>
          <a:xfrm>
            <a:off x="2430920" y="3444641"/>
            <a:ext cx="396000" cy="3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84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5081</Words>
  <Application>Microsoft Office PowerPoint</Application>
  <PresentationFormat>Widescreen</PresentationFormat>
  <Paragraphs>766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4" baseType="lpstr">
      <vt:lpstr>Raleway Bold</vt:lpstr>
      <vt:lpstr>Segoe UI</vt:lpstr>
      <vt:lpstr>Arial</vt:lpstr>
      <vt:lpstr>Raleway Light</vt:lpstr>
      <vt:lpstr>Raleway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</dc:creator>
  <cp:lastModifiedBy>Guilherme Aguirre</cp:lastModifiedBy>
  <cp:revision>388</cp:revision>
  <dcterms:created xsi:type="dcterms:W3CDTF">2021-05-25T21:03:06Z</dcterms:created>
  <dcterms:modified xsi:type="dcterms:W3CDTF">2022-05-25T13:57:03Z</dcterms:modified>
</cp:coreProperties>
</file>